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7" r:id="rId2"/>
  </p:sldMasterIdLst>
  <p:notesMasterIdLst>
    <p:notesMasterId r:id="rId17"/>
  </p:notesMasterIdLst>
  <p:sldIdLst>
    <p:sldId id="256" r:id="rId3"/>
    <p:sldId id="258" r:id="rId4"/>
    <p:sldId id="270" r:id="rId5"/>
    <p:sldId id="280" r:id="rId6"/>
    <p:sldId id="281" r:id="rId7"/>
    <p:sldId id="263" r:id="rId8"/>
    <p:sldId id="277" r:id="rId9"/>
    <p:sldId id="278" r:id="rId10"/>
    <p:sldId id="282" r:id="rId11"/>
    <p:sldId id="279" r:id="rId12"/>
    <p:sldId id="265" r:id="rId13"/>
    <p:sldId id="267" r:id="rId14"/>
    <p:sldId id="268" r:id="rId15"/>
    <p:sldId id="269" r:id="rId1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000000"/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39" autoAdjust="0"/>
  </p:normalViewPr>
  <p:slideViewPr>
    <p:cSldViewPr snapToGrid="0">
      <p:cViewPr varScale="1">
        <p:scale>
          <a:sx n="99" d="100"/>
          <a:sy n="99" d="100"/>
        </p:scale>
        <p:origin x="1626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2F87E-DF76-4391-AF48-F91560F146F4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DE11A-E462-4286-8FF1-AB95DB25D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016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79282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03376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1087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293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5966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9024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441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8573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0745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FB9D6-7B92-321E-B040-05050F5AA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5DCE6B4-5019-E292-5FAF-DE4FE2ADF0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D87E9BE-D21F-0C6D-44F9-F37A0F4939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42DEE2-50BA-20DD-DF44-9EE0EAE89B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048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2053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883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コンテンツ｜2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7200"/>
            <a:ext cx="9906000" cy="365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lIns="0" tIns="0" rIns="0" bIns="0" anchor="ctr">
            <a:noAutofit/>
          </a:bodyPr>
          <a:lstStyle/>
          <a:p>
            <a:endParaRPr lang="ja-JP" altLang="en-US" sz="1662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7704B3-DBAD-41AF-91A4-04C16CB471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C92EC6-27CC-4DAD-9CBB-D16A8301D8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F4F14F26-7E76-4A9F-8E87-6231A2C21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46815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666" userDrawn="1">
          <p15:clr>
            <a:srgbClr val="FBAE40"/>
          </p15:clr>
        </p15:guide>
        <p15:guide id="3" pos="357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36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254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161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39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47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269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76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31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79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866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7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72480" y="152636"/>
            <a:ext cx="9361040" cy="3960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14A3B2-D897-4040-9B0C-DDA5D2425D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801" y="6592268"/>
            <a:ext cx="8280400" cy="26573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31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8" name="スライド番号プレースホルダー 5">
            <a:extLst>
              <a:ext uri="{FF2B5EF4-FFF2-40B4-BE49-F238E27FC236}">
                <a16:creationId xmlns:a16="http://schemas.microsoft.com/office/drawing/2014/main" id="{2A0C11AE-607D-4FFF-A554-80D8C7B34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3480" y="6592269"/>
            <a:ext cx="475196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31" b="1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08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hf hdr="0" dt="0"/>
  <p:txStyles>
    <p:titleStyle>
      <a:lvl1pPr algn="l" defTabSz="844083" rtl="0" eaLnBrk="1" latinLnBrk="0" hangingPunct="1">
        <a:lnSpc>
          <a:spcPct val="110000"/>
        </a:lnSpc>
        <a:spcBef>
          <a:spcPct val="0"/>
        </a:spcBef>
        <a:buNone/>
        <a:defRPr kumimoji="1" sz="2215" kern="1200">
          <a:solidFill>
            <a:schemeClr val="tx1"/>
          </a:solidFill>
          <a:latin typeface="+mj-ea"/>
          <a:ea typeface="+mj-ea"/>
          <a:cs typeface="メイリオ" pitchFamily="50" charset="-128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3" orient="horz" pos="2160" userDrawn="1">
          <p15:clr>
            <a:srgbClr val="F26B43"/>
          </p15:clr>
        </p15:guide>
        <p15:guide id="14" pos="3120" userDrawn="1">
          <p15:clr>
            <a:srgbClr val="F26B43"/>
          </p15:clr>
        </p15:guide>
        <p15:guide id="21" pos="555" userDrawn="1">
          <p15:clr>
            <a:srgbClr val="F26B43"/>
          </p15:clr>
        </p15:guide>
        <p15:guide id="22" pos="5683" userDrawn="1">
          <p15:clr>
            <a:srgbClr val="F26B43"/>
          </p15:clr>
        </p15:guide>
        <p15:guide id="23" orient="horz" pos="414" userDrawn="1">
          <p15:clr>
            <a:srgbClr val="F26B43"/>
          </p15:clr>
        </p15:guide>
        <p15:guide id="24" orient="horz" pos="390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646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740603" y="582983"/>
            <a:ext cx="2424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企画提案書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26030" y="1625895"/>
            <a:ext cx="7053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次の委託業務について、別紙のとおり企画提案書を提出します。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75534" y="2376419"/>
            <a:ext cx="7954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委託業務の名称 </a:t>
            </a:r>
            <a:r>
              <a:rPr kumimoji="1" lang="en-US" altLang="ja-JP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: </a:t>
            </a:r>
          </a:p>
          <a:p>
            <a:pPr algn="ctr"/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</a:t>
            </a:r>
            <a:r>
              <a:rPr kumimoji="1" lang="en-US" altLang="ja-JP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AI</a:t>
            </a:r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等活用人材養成講座」開催事業業務委託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26031" y="3403943"/>
            <a:ext cx="7053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　　年　　月　　日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6031" y="4292967"/>
            <a:ext cx="7053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香川県知事　池田　豊人　殿</a:t>
            </a:r>
            <a:endParaRPr kumimoji="1" lang="ja-JP" altLang="en-US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26031" y="5181993"/>
            <a:ext cx="70539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（提案者）所在地</a:t>
            </a:r>
          </a:p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商号又は名称</a:t>
            </a:r>
          </a:p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代表者職氏名</a:t>
            </a:r>
            <a:endParaRPr kumimoji="1" lang="en-US" altLang="ja-JP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r>
              <a:rPr kumimoji="1" lang="en-US" altLang="ja-JP" sz="12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押印は不要です。</a:t>
            </a:r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</a:p>
        </p:txBody>
      </p:sp>
      <p:sp>
        <p:nvSpPr>
          <p:cNvPr id="11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8391152" y="379539"/>
            <a:ext cx="1018320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様式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36352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lang="zh-CN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企画提案内容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193025"/>
              </p:ext>
            </p:extLst>
          </p:nvPr>
        </p:nvGraphicFramePr>
        <p:xfrm>
          <a:off x="881063" y="867557"/>
          <a:ext cx="8140700" cy="907021"/>
        </p:xfrm>
        <a:graphic>
          <a:graphicData uri="http://schemas.openxmlformats.org/drawingml/2006/table">
            <a:tbl>
              <a:tblPr/>
              <a:tblGrid>
                <a:gridCol w="814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（２</a:t>
                      </a:r>
                      <a:r>
                        <a:rPr lang="en-US" altLang="ja-JP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-4</a:t>
                      </a: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）企画提案内容：講座の運営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3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③仕様書に定める「キックオフイベント」、「中間ワークショップ」および「最終発表会」についてどのように実施するか、具体的に記載すること。</a:t>
                      </a:r>
                      <a:endParaRPr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509030"/>
              </p:ext>
            </p:extLst>
          </p:nvPr>
        </p:nvGraphicFramePr>
        <p:xfrm>
          <a:off x="881062" y="2005784"/>
          <a:ext cx="8140702" cy="4194994"/>
        </p:xfrm>
        <a:graphic>
          <a:graphicData uri="http://schemas.openxmlformats.org/drawingml/2006/table">
            <a:tbl>
              <a:tblPr/>
              <a:tblGrid>
                <a:gridCol w="1639224">
                  <a:extLst>
                    <a:ext uri="{9D8B030D-6E8A-4147-A177-3AD203B41FA5}">
                      <a16:colId xmlns:a16="http://schemas.microsoft.com/office/drawing/2014/main" val="1930885304"/>
                    </a:ext>
                  </a:extLst>
                </a:gridCol>
                <a:gridCol w="4469302">
                  <a:extLst>
                    <a:ext uri="{9D8B030D-6E8A-4147-A177-3AD203B41FA5}">
                      <a16:colId xmlns:a16="http://schemas.microsoft.com/office/drawing/2014/main" val="3557113603"/>
                    </a:ext>
                  </a:extLst>
                </a:gridCol>
                <a:gridCol w="2032176">
                  <a:extLst>
                    <a:ext uri="{9D8B030D-6E8A-4147-A177-3AD203B41FA5}">
                      <a16:colId xmlns:a16="http://schemas.microsoft.com/office/drawing/2014/main" val="196267706"/>
                    </a:ext>
                  </a:extLst>
                </a:gridCol>
              </a:tblGrid>
              <a:tr h="37316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ステップ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日程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目安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526992"/>
                  </a:ext>
                </a:extLst>
              </a:tr>
              <a:tr h="127394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キックオフイベント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160650"/>
                  </a:ext>
                </a:extLst>
              </a:tr>
              <a:tr h="127394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中間ワークショップ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0488632"/>
                  </a:ext>
                </a:extLst>
              </a:tr>
              <a:tr h="127394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最終発表会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099810"/>
                  </a:ext>
                </a:extLst>
              </a:tr>
            </a:tbl>
          </a:graphicData>
        </a:graphic>
      </p:graphicFrame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10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74783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lang="en-US" altLang="zh-TW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lang="zh-TW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業務遂行能力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983051"/>
              </p:ext>
            </p:extLst>
          </p:nvPr>
        </p:nvGraphicFramePr>
        <p:xfrm>
          <a:off x="881063" y="785340"/>
          <a:ext cx="8140700" cy="907021"/>
        </p:xfrm>
        <a:graphic>
          <a:graphicData uri="http://schemas.openxmlformats.org/drawingml/2006/table">
            <a:tbl>
              <a:tblPr/>
              <a:tblGrid>
                <a:gridCol w="814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3345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（１）人員配置（専属トレーナー等の知識・能力、経験等）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93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本事業に携わる専属トレーナー等の、</a:t>
                      </a:r>
                      <a:r>
                        <a:rPr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AI</a:t>
                      </a: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エージェントや</a:t>
                      </a:r>
                      <a:r>
                        <a:rPr lang="en-US" altLang="ja-JP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Dify</a:t>
                      </a:r>
                      <a:r>
                        <a:rPr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等</a:t>
                      </a: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に関する知識・能力や経験等について記載すること。</a:t>
                      </a: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AutoShape 3">
            <a:extLst>
              <a:ext uri="{FF2B5EF4-FFF2-40B4-BE49-F238E27FC236}">
                <a16:creationId xmlns:a16="http://schemas.microsoft.com/office/drawing/2014/main" id="{E594EB14-87A4-2A4D-9ED7-B889D2893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269" y="5816126"/>
            <a:ext cx="7981462" cy="786735"/>
          </a:xfrm>
          <a:prstGeom prst="roundRect">
            <a:avLst>
              <a:gd name="adj" fmla="val 3409"/>
            </a:avLst>
          </a:prstGeom>
          <a:solidFill>
            <a:schemeClr val="bg1">
              <a:lumMod val="95000"/>
            </a:schemeClr>
          </a:solidFill>
          <a:ln w="6350">
            <a:noFill/>
          </a:ln>
          <a:effectLst/>
        </p:spPr>
        <p:txBody>
          <a:bodyPr wrap="square" lIns="166154" tIns="132923" rIns="166154" bIns="116307" anchor="t" anchorCtr="0">
            <a:spAutoFit/>
          </a:bodyPr>
          <a:lstStyle/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専属トレーナーについては、知識や能力を客観的な指標で評価できるよう、資格や経歴など、具体的な内容を記載してください。</a:t>
            </a:r>
            <a:endParaRPr kumimoji="1" lang="en-US" altLang="ja-JP" sz="800" dirty="0">
              <a:solidFill>
                <a:srgbClr val="333333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実施に当たっては、止むを得ない理由を除き、予定している専属トレーナーが参加できるよう、事前に予定等を調整したうえで提案してください。</a:t>
            </a:r>
            <a:endParaRPr kumimoji="1" lang="en-US" altLang="ja-JP" sz="800" dirty="0">
              <a:solidFill>
                <a:srgbClr val="333333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表は適時追加し、専属トレーナーごとに作成してください。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918340"/>
              </p:ext>
            </p:extLst>
          </p:nvPr>
        </p:nvGraphicFramePr>
        <p:xfrm>
          <a:off x="881063" y="1855434"/>
          <a:ext cx="8140700" cy="3844863"/>
        </p:xfrm>
        <a:graphic>
          <a:graphicData uri="http://schemas.openxmlformats.org/drawingml/2006/table">
            <a:tbl>
              <a:tblPr/>
              <a:tblGrid>
                <a:gridCol w="1669657">
                  <a:extLst>
                    <a:ext uri="{9D8B030D-6E8A-4147-A177-3AD203B41FA5}">
                      <a16:colId xmlns:a16="http://schemas.microsoft.com/office/drawing/2014/main" val="4285026403"/>
                    </a:ext>
                  </a:extLst>
                </a:gridCol>
                <a:gridCol w="6471043">
                  <a:extLst>
                    <a:ext uri="{9D8B030D-6E8A-4147-A177-3AD203B41FA5}">
                      <a16:colId xmlns:a16="http://schemas.microsoft.com/office/drawing/2014/main" val="2298011317"/>
                    </a:ext>
                  </a:extLst>
                </a:gridCol>
              </a:tblGrid>
              <a:tr h="3160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専属トレーナー①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948283"/>
                  </a:ext>
                </a:extLst>
              </a:tr>
              <a:tr h="3160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年代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 ・ 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 ・ 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40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 ・ 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 ・ 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60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代以上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484069"/>
                  </a:ext>
                </a:extLst>
              </a:tr>
              <a:tr h="3160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所属先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989097"/>
                  </a:ext>
                </a:extLst>
              </a:tr>
              <a:tr h="122690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知識・能力・経験等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546851"/>
                  </a:ext>
                </a:extLst>
              </a:tr>
              <a:tr h="3288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経歴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9762674"/>
                  </a:ext>
                </a:extLst>
              </a:tr>
              <a:tr h="3160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資格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943716"/>
                  </a:ext>
                </a:extLst>
              </a:tr>
              <a:tr h="5251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担当予定の講座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358254"/>
                  </a:ext>
                </a:extLst>
              </a:tr>
              <a:tr h="49976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605104"/>
                  </a:ext>
                </a:extLst>
              </a:tr>
            </a:tbl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11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0507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3.</a:t>
            </a:r>
            <a:r>
              <a:rPr lang="zh-TW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業務実施体制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252607"/>
              </p:ext>
            </p:extLst>
          </p:nvPr>
        </p:nvGraphicFramePr>
        <p:xfrm>
          <a:off x="881062" y="940173"/>
          <a:ext cx="8140701" cy="1042974"/>
        </p:xfrm>
        <a:graphic>
          <a:graphicData uri="http://schemas.openxmlformats.org/drawingml/2006/table">
            <a:tbl>
              <a:tblPr/>
              <a:tblGrid>
                <a:gridCol w="8140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ja-JP" altLang="en-US" sz="18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（１）委託業務の実施体制</a:t>
                      </a:r>
                      <a:endParaRPr lang="zh-CN" altLang="en-US" sz="18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363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委託業務を行うに当たっての業務実施体制と業務に携わる者（専属トレーナー等）の役割について記載すること。また、専用チャットにより受講者が常時、無制限に質問可能な体制を構築する方法や、チャットサポートによる対応時間等、講座外でのフォローアップ体制について具体的に記載すること。</a:t>
                      </a: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12</a:t>
            </a:fld>
            <a:endParaRPr lang="ja-JP" altLang="en-US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233087"/>
              </p:ext>
            </p:extLst>
          </p:nvPr>
        </p:nvGraphicFramePr>
        <p:xfrm>
          <a:off x="881062" y="2328111"/>
          <a:ext cx="8140701" cy="3928311"/>
        </p:xfrm>
        <a:graphic>
          <a:graphicData uri="http://schemas.openxmlformats.org/drawingml/2006/table">
            <a:tbl>
              <a:tblPr/>
              <a:tblGrid>
                <a:gridCol w="1569088">
                  <a:extLst>
                    <a:ext uri="{9D8B030D-6E8A-4147-A177-3AD203B41FA5}">
                      <a16:colId xmlns:a16="http://schemas.microsoft.com/office/drawing/2014/main" val="1930885304"/>
                    </a:ext>
                  </a:extLst>
                </a:gridCol>
                <a:gridCol w="6571613">
                  <a:extLst>
                    <a:ext uri="{9D8B030D-6E8A-4147-A177-3AD203B41FA5}">
                      <a16:colId xmlns:a16="http://schemas.microsoft.com/office/drawing/2014/main" val="3557113603"/>
                    </a:ext>
                  </a:extLst>
                </a:gridCol>
              </a:tblGrid>
              <a:tr h="13094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委託業務の実施体制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160650"/>
                  </a:ext>
                </a:extLst>
              </a:tr>
              <a:tr h="13094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専用チャットにより受講者が常時、無制限に質問可能な体制を構築する方法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0488632"/>
                  </a:ext>
                </a:extLst>
              </a:tr>
              <a:tr h="13094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チャットサポートによる対応時間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受講期間中、毎日、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時間以上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0075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778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3.</a:t>
            </a:r>
            <a:r>
              <a:rPr lang="zh-TW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業務実施体制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598201"/>
              </p:ext>
            </p:extLst>
          </p:nvPr>
        </p:nvGraphicFramePr>
        <p:xfrm>
          <a:off x="881062" y="837506"/>
          <a:ext cx="8140701" cy="538721"/>
        </p:xfrm>
        <a:graphic>
          <a:graphicData uri="http://schemas.openxmlformats.org/drawingml/2006/table">
            <a:tbl>
              <a:tblPr/>
              <a:tblGrid>
                <a:gridCol w="8140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4648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ja-JP" altLang="en-US" sz="16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（２）再委託先について</a:t>
                      </a:r>
                      <a:endParaRPr lang="zh-CN" altLang="en-US" sz="16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205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業務の全部又は一部を委託、又は請け負わせる場合は、再委託先の概要や業務内容を下表に記載すること。</a:t>
                      </a: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587423"/>
              </p:ext>
            </p:extLst>
          </p:nvPr>
        </p:nvGraphicFramePr>
        <p:xfrm>
          <a:off x="881062" y="1598328"/>
          <a:ext cx="8140701" cy="4086264"/>
        </p:xfrm>
        <a:graphic>
          <a:graphicData uri="http://schemas.openxmlformats.org/drawingml/2006/table">
            <a:tbl>
              <a:tblPr/>
              <a:tblGrid>
                <a:gridCol w="1524217">
                  <a:extLst>
                    <a:ext uri="{9D8B030D-6E8A-4147-A177-3AD203B41FA5}">
                      <a16:colId xmlns:a16="http://schemas.microsoft.com/office/drawing/2014/main" val="1808299985"/>
                    </a:ext>
                  </a:extLst>
                </a:gridCol>
                <a:gridCol w="1188804">
                  <a:extLst>
                    <a:ext uri="{9D8B030D-6E8A-4147-A177-3AD203B41FA5}">
                      <a16:colId xmlns:a16="http://schemas.microsoft.com/office/drawing/2014/main" val="1080184661"/>
                    </a:ext>
                  </a:extLst>
                </a:gridCol>
                <a:gridCol w="1700279">
                  <a:extLst>
                    <a:ext uri="{9D8B030D-6E8A-4147-A177-3AD203B41FA5}">
                      <a16:colId xmlns:a16="http://schemas.microsoft.com/office/drawing/2014/main" val="2754631379"/>
                    </a:ext>
                  </a:extLst>
                </a:gridCol>
                <a:gridCol w="2466459">
                  <a:extLst>
                    <a:ext uri="{9D8B030D-6E8A-4147-A177-3AD203B41FA5}">
                      <a16:colId xmlns:a16="http://schemas.microsoft.com/office/drawing/2014/main" val="3601029151"/>
                    </a:ext>
                  </a:extLst>
                </a:gridCol>
                <a:gridCol w="1260942">
                  <a:extLst>
                    <a:ext uri="{9D8B030D-6E8A-4147-A177-3AD203B41FA5}">
                      <a16:colId xmlns:a16="http://schemas.microsoft.com/office/drawing/2014/main" val="2887686551"/>
                    </a:ext>
                  </a:extLst>
                </a:gridCol>
              </a:tblGrid>
              <a:tr h="22591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（ふりがな）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2585901"/>
                  </a:ext>
                </a:extLst>
              </a:tr>
              <a:tr h="22591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商号又は名称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14878"/>
                  </a:ext>
                </a:extLst>
              </a:tr>
              <a:tr h="22591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（ふりがな）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018320"/>
                  </a:ext>
                </a:extLst>
              </a:tr>
              <a:tr h="22591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代表者職氏名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995792"/>
                  </a:ext>
                </a:extLst>
              </a:tr>
              <a:tr h="22591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郵便番号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277965"/>
                  </a:ext>
                </a:extLst>
              </a:tr>
              <a:tr h="225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133529"/>
                  </a:ext>
                </a:extLst>
              </a:tr>
              <a:tr h="225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ウェブサイト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70765"/>
                  </a:ext>
                </a:extLst>
              </a:tr>
              <a:tr h="2259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連絡先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 E L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362322"/>
                  </a:ext>
                </a:extLst>
              </a:tr>
              <a:tr h="225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E-MAIL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9368584"/>
                  </a:ext>
                </a:extLst>
              </a:tr>
              <a:tr h="25744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設立年月日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299541"/>
                  </a:ext>
                </a:extLst>
              </a:tr>
              <a:tr h="26522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資本金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978486"/>
                  </a:ext>
                </a:extLst>
              </a:tr>
              <a:tr h="22591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従業員数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4473" marR="4473" marT="447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238460"/>
                  </a:ext>
                </a:extLst>
              </a:tr>
              <a:tr h="225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ﾊﾟｰﾄ･ｱﾙﾊﾞｲﾄ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4473" marR="4473" marT="447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290825"/>
                  </a:ext>
                </a:extLst>
              </a:tr>
              <a:tr h="225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合計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4473" marR="4473" marT="447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910038"/>
                  </a:ext>
                </a:extLst>
              </a:tr>
              <a:tr h="2784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164583"/>
                  </a:ext>
                </a:extLst>
              </a:tr>
              <a:tr h="34821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提案者との関係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（資本関係、提携関係等）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514159"/>
                  </a:ext>
                </a:extLst>
              </a:tr>
              <a:tr h="22591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本事業における役割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9860142"/>
                  </a:ext>
                </a:extLst>
              </a:tr>
            </a:tbl>
          </a:graphicData>
        </a:graphic>
      </p:graphicFrame>
      <p:sp>
        <p:nvSpPr>
          <p:cNvPr id="6" name="AutoShape 3">
            <a:extLst>
              <a:ext uri="{FF2B5EF4-FFF2-40B4-BE49-F238E27FC236}">
                <a16:creationId xmlns:a16="http://schemas.microsoft.com/office/drawing/2014/main" id="{E594EB14-87A4-2A4D-9ED7-B889D2893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063" y="5745062"/>
            <a:ext cx="8140700" cy="786735"/>
          </a:xfrm>
          <a:prstGeom prst="roundRect">
            <a:avLst>
              <a:gd name="adj" fmla="val 3409"/>
            </a:avLst>
          </a:prstGeom>
          <a:solidFill>
            <a:schemeClr val="bg1">
              <a:lumMod val="95000"/>
            </a:schemeClr>
          </a:solidFill>
          <a:ln w="6350">
            <a:noFill/>
          </a:ln>
          <a:effectLst/>
        </p:spPr>
        <p:txBody>
          <a:bodyPr wrap="square" lIns="166154" tIns="132923" rIns="166154" bIns="116307" anchor="t" anchorCtr="0">
            <a:spAutoFit/>
          </a:bodyPr>
          <a:lstStyle/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再委託を予定している法人・個人すべてを記載すること。</a:t>
            </a:r>
            <a:endParaRPr kumimoji="1" lang="en-US" altLang="ja-JP" sz="800" dirty="0">
              <a:solidFill>
                <a:srgbClr val="333333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再委託の予定がない場合は、下表を削除し、「再委託の予定なし」と記載すること。</a:t>
            </a:r>
            <a:endParaRPr kumimoji="1" lang="en-US" altLang="ja-JP" sz="800" dirty="0">
              <a:solidFill>
                <a:srgbClr val="333333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再委託先が複数あるときは、別途、表を追加すること。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13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4220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実績の有無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477903"/>
              </p:ext>
            </p:extLst>
          </p:nvPr>
        </p:nvGraphicFramePr>
        <p:xfrm>
          <a:off x="881063" y="939565"/>
          <a:ext cx="8140700" cy="1059421"/>
        </p:xfrm>
        <a:graphic>
          <a:graphicData uri="http://schemas.openxmlformats.org/drawingml/2006/table">
            <a:tbl>
              <a:tblPr/>
              <a:tblGrid>
                <a:gridCol w="814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（１）過去に同様又は類似の業務を実施（受託）した経験の有無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363"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過去に同様又は類似の業務を実施（受託）した経験の有無について記載すること。</a:t>
                      </a:r>
                    </a:p>
                    <a:p>
                      <a:pPr marL="285750" lvl="0" indent="-28575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実施（受託）経験がある場合は概要（内容、規模、成果等）について記載すること。</a:t>
                      </a: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737918"/>
              </p:ext>
            </p:extLst>
          </p:nvPr>
        </p:nvGraphicFramePr>
        <p:xfrm>
          <a:off x="881063" y="2285727"/>
          <a:ext cx="8140700" cy="3915048"/>
        </p:xfrm>
        <a:graphic>
          <a:graphicData uri="http://schemas.openxmlformats.org/drawingml/2006/table">
            <a:tbl>
              <a:tblPr/>
              <a:tblGrid>
                <a:gridCol w="8140700">
                  <a:extLst>
                    <a:ext uri="{9D8B030D-6E8A-4147-A177-3AD203B41FA5}">
                      <a16:colId xmlns:a16="http://schemas.microsoft.com/office/drawing/2014/main" val="2298011317"/>
                    </a:ext>
                  </a:extLst>
                </a:gridCol>
              </a:tblGrid>
              <a:tr h="391504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948283"/>
                  </a:ext>
                </a:extLst>
              </a:tr>
            </a:tbl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14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865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3">
            <a:extLst>
              <a:ext uri="{FF2B5EF4-FFF2-40B4-BE49-F238E27FC236}">
                <a16:creationId xmlns:a16="http://schemas.microsoft.com/office/drawing/2014/main" id="{E594EB14-87A4-2A4D-9ED7-B889D2893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063" y="5072924"/>
            <a:ext cx="8140700" cy="1696551"/>
          </a:xfrm>
          <a:prstGeom prst="roundRect">
            <a:avLst>
              <a:gd name="adj" fmla="val 3409"/>
            </a:avLst>
          </a:prstGeom>
          <a:solidFill>
            <a:schemeClr val="bg1">
              <a:lumMod val="95000"/>
            </a:schemeClr>
          </a:solidFill>
          <a:ln w="6350">
            <a:noFill/>
          </a:ln>
          <a:effectLst/>
        </p:spPr>
        <p:txBody>
          <a:bodyPr wrap="square" lIns="166154" tIns="132923" rIns="166154" bIns="116307" anchor="t" anchorCtr="0">
            <a:spAutoFit/>
          </a:bodyPr>
          <a:lstStyle/>
          <a:p>
            <a:pPr algn="just" defTabSz="844083">
              <a:lnSpc>
                <a:spcPct val="120000"/>
              </a:lnSpc>
              <a:spcAft>
                <a:spcPts val="277"/>
              </a:spcAft>
              <a:defRPr/>
            </a:pPr>
            <a:r>
              <a:rPr kumimoji="1" lang="en-US" altLang="ja-JP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【</a:t>
            </a: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添付資料</a:t>
            </a:r>
            <a:r>
              <a:rPr kumimoji="1" lang="en-US" altLang="ja-JP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】</a:t>
            </a:r>
          </a:p>
          <a:p>
            <a:pPr marL="171450" indent="-171450" algn="just" defTabSz="844083">
              <a:lnSpc>
                <a:spcPct val="120000"/>
              </a:lnSpc>
              <a:spcAft>
                <a:spcPts val="277"/>
              </a:spcAft>
              <a:buFont typeface="Wingdings" panose="05000000000000000000" pitchFamily="2" charset="2"/>
              <a:buChar char="l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講座資料の概要</a:t>
            </a: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講座資料の構成や内容について、概要を作成してください。なお、事業の実施に当たり、最新の技術情報に合わせた更新など、合理的な理由に基づく内容変更は認めます。</a:t>
            </a:r>
          </a:p>
          <a:p>
            <a:pPr marL="171450" indent="-171450" algn="just" defTabSz="844083">
              <a:lnSpc>
                <a:spcPct val="120000"/>
              </a:lnSpc>
              <a:spcAft>
                <a:spcPts val="277"/>
              </a:spcAft>
              <a:buFont typeface="Wingdings" panose="05000000000000000000" pitchFamily="2" charset="2"/>
              <a:buChar char="l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選定委員会における説明資料（プレゼンテーション資料等）</a:t>
            </a: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必要に応じて、企画提案書の内容に沿った説明資料を提出してください。選定委員会では、当該説明資料に基づき説明することも可とします。</a:t>
            </a:r>
          </a:p>
          <a:p>
            <a:pPr marL="171450" indent="-171450" algn="just" defTabSz="844083">
              <a:lnSpc>
                <a:spcPct val="120000"/>
              </a:lnSpc>
              <a:spcAft>
                <a:spcPts val="277"/>
              </a:spcAft>
              <a:buFont typeface="Wingdings" panose="05000000000000000000" pitchFamily="2" charset="2"/>
              <a:buChar char="l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見積書</a:t>
            </a: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経費見積書は、一括計上ではなく、第三者による客観的な判断が可能な積上げ方式により、必要となる経費について見積もったものとし、人件費、旅費、資料代など、分類毎に内訳を明記してください。</a:t>
            </a:r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提案者概要</a:t>
            </a: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959298"/>
              </p:ext>
            </p:extLst>
          </p:nvPr>
        </p:nvGraphicFramePr>
        <p:xfrm>
          <a:off x="881063" y="817166"/>
          <a:ext cx="8140700" cy="4161493"/>
        </p:xfrm>
        <a:graphic>
          <a:graphicData uri="http://schemas.openxmlformats.org/drawingml/2006/table">
            <a:tbl>
              <a:tblPr/>
              <a:tblGrid>
                <a:gridCol w="1524217">
                  <a:extLst>
                    <a:ext uri="{9D8B030D-6E8A-4147-A177-3AD203B41FA5}">
                      <a16:colId xmlns:a16="http://schemas.microsoft.com/office/drawing/2014/main" val="19822968"/>
                    </a:ext>
                  </a:extLst>
                </a:gridCol>
                <a:gridCol w="1777567">
                  <a:extLst>
                    <a:ext uri="{9D8B030D-6E8A-4147-A177-3AD203B41FA5}">
                      <a16:colId xmlns:a16="http://schemas.microsoft.com/office/drawing/2014/main" val="56696932"/>
                    </a:ext>
                  </a:extLst>
                </a:gridCol>
                <a:gridCol w="3577974">
                  <a:extLst>
                    <a:ext uri="{9D8B030D-6E8A-4147-A177-3AD203B41FA5}">
                      <a16:colId xmlns:a16="http://schemas.microsoft.com/office/drawing/2014/main" val="4128103857"/>
                    </a:ext>
                  </a:extLst>
                </a:gridCol>
                <a:gridCol w="1260942">
                  <a:extLst>
                    <a:ext uri="{9D8B030D-6E8A-4147-A177-3AD203B41FA5}">
                      <a16:colId xmlns:a16="http://schemas.microsoft.com/office/drawing/2014/main" val="2991736565"/>
                    </a:ext>
                  </a:extLst>
                </a:gridCol>
              </a:tblGrid>
              <a:tr h="1605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（ふりがな）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55976"/>
                  </a:ext>
                </a:extLst>
              </a:tr>
              <a:tr h="1605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商号又は名称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562885"/>
                  </a:ext>
                </a:extLst>
              </a:tr>
              <a:tr h="1605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（ふりがな）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766148"/>
                  </a:ext>
                </a:extLst>
              </a:tr>
              <a:tr h="16053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代表者職氏名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374035"/>
                  </a:ext>
                </a:extLst>
              </a:tr>
              <a:tr h="16053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郵便番号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667682"/>
                  </a:ext>
                </a:extLst>
              </a:tr>
              <a:tr h="1605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540831"/>
                  </a:ext>
                </a:extLst>
              </a:tr>
              <a:tr h="1605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ウェブサイト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767836"/>
                  </a:ext>
                </a:extLst>
              </a:tr>
              <a:tr h="16053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連絡担当者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役職名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199498"/>
                  </a:ext>
                </a:extLst>
              </a:tr>
              <a:tr h="1823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  名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144402"/>
                  </a:ext>
                </a:extLst>
              </a:tr>
              <a:tr h="1823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 E L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64730"/>
                  </a:ext>
                </a:extLst>
              </a:tr>
              <a:tr h="1605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E-MAIL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413437"/>
                  </a:ext>
                </a:extLst>
              </a:tr>
              <a:tr h="17280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設立年月日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656544"/>
                  </a:ext>
                </a:extLst>
              </a:tr>
              <a:tr h="14991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資本金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292883"/>
                  </a:ext>
                </a:extLst>
              </a:tr>
              <a:tr h="8060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主要株主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800079"/>
                  </a:ext>
                </a:extLst>
              </a:tr>
              <a:tr h="16053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従業員数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820667"/>
                  </a:ext>
                </a:extLst>
              </a:tr>
              <a:tr h="1605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ﾊﾟｰﾄ･ｱﾙﾊﾞｲﾄ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514832"/>
                  </a:ext>
                </a:extLst>
              </a:tr>
              <a:tr h="1605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合計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461" marR="5461" marT="54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138315"/>
                  </a:ext>
                </a:extLst>
              </a:tr>
              <a:tr h="12003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45538"/>
                  </a:ext>
                </a:extLst>
              </a:tr>
            </a:tbl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1137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lang="zh-CN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企画提案内容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007726"/>
              </p:ext>
            </p:extLst>
          </p:nvPr>
        </p:nvGraphicFramePr>
        <p:xfrm>
          <a:off x="881063" y="1940761"/>
          <a:ext cx="8140700" cy="4284278"/>
        </p:xfrm>
        <a:graphic>
          <a:graphicData uri="http://schemas.openxmlformats.org/drawingml/2006/table">
            <a:tbl>
              <a:tblPr/>
              <a:tblGrid>
                <a:gridCol w="8140700">
                  <a:extLst>
                    <a:ext uri="{9D8B030D-6E8A-4147-A177-3AD203B41FA5}">
                      <a16:colId xmlns:a16="http://schemas.microsoft.com/office/drawing/2014/main" val="3173977442"/>
                    </a:ext>
                  </a:extLst>
                </a:gridCol>
              </a:tblGrid>
              <a:tr h="20629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①提案のコンセプトについて記載すること。</a:t>
                      </a:r>
                    </a:p>
                  </a:txBody>
                  <a:tcPr marL="5067" marR="5067" marT="5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615433"/>
                  </a:ext>
                </a:extLst>
              </a:tr>
              <a:tr h="192371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067" marR="5067" marT="5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030130"/>
                  </a:ext>
                </a:extLst>
              </a:tr>
              <a:tr h="20629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②提案のポイント、他者との優位性について記載すること。</a:t>
                      </a:r>
                    </a:p>
                  </a:txBody>
                  <a:tcPr marL="5067" marR="5067" marT="5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2596489"/>
                  </a:ext>
                </a:extLst>
              </a:tr>
              <a:tr h="192371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067" marR="5067" marT="5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705369"/>
                  </a:ext>
                </a:extLst>
              </a:tr>
            </a:tbl>
          </a:graphicData>
        </a:graphic>
      </p:graphicFrame>
      <p:sp>
        <p:nvSpPr>
          <p:cNvPr id="8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881063" y="1083663"/>
            <a:ext cx="3129143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（１）提案のコンセプト及びポイント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8207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lang="zh-CN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企画提案内容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807322"/>
              </p:ext>
            </p:extLst>
          </p:nvPr>
        </p:nvGraphicFramePr>
        <p:xfrm>
          <a:off x="881064" y="972683"/>
          <a:ext cx="8140698" cy="629653"/>
        </p:xfrm>
        <a:graphic>
          <a:graphicData uri="http://schemas.openxmlformats.org/drawingml/2006/table">
            <a:tbl>
              <a:tblPr/>
              <a:tblGrid>
                <a:gridCol w="8140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（２</a:t>
                      </a:r>
                      <a:r>
                        <a:rPr lang="en-US" altLang="ja-JP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-1</a:t>
                      </a: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）企画提案内容</a:t>
                      </a: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：講座の内容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①講座概要：仕様書に定める「講座の内容」について、どのように対応するか、具体的に記載すること。</a:t>
                      </a:r>
                      <a:endParaRPr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904147"/>
              </p:ext>
            </p:extLst>
          </p:nvPr>
        </p:nvGraphicFramePr>
        <p:xfrm>
          <a:off x="881064" y="2005781"/>
          <a:ext cx="8140698" cy="4173077"/>
        </p:xfrm>
        <a:graphic>
          <a:graphicData uri="http://schemas.openxmlformats.org/drawingml/2006/table">
            <a:tbl>
              <a:tblPr/>
              <a:tblGrid>
                <a:gridCol w="1217243">
                  <a:extLst>
                    <a:ext uri="{9D8B030D-6E8A-4147-A177-3AD203B41FA5}">
                      <a16:colId xmlns:a16="http://schemas.microsoft.com/office/drawing/2014/main" val="1930885304"/>
                    </a:ext>
                  </a:extLst>
                </a:gridCol>
                <a:gridCol w="3560434">
                  <a:extLst>
                    <a:ext uri="{9D8B030D-6E8A-4147-A177-3AD203B41FA5}">
                      <a16:colId xmlns:a16="http://schemas.microsoft.com/office/drawing/2014/main" val="3557113603"/>
                    </a:ext>
                  </a:extLst>
                </a:gridCol>
                <a:gridCol w="1564718">
                  <a:extLst>
                    <a:ext uri="{9D8B030D-6E8A-4147-A177-3AD203B41FA5}">
                      <a16:colId xmlns:a16="http://schemas.microsoft.com/office/drawing/2014/main" val="1016184949"/>
                    </a:ext>
                  </a:extLst>
                </a:gridCol>
                <a:gridCol w="946627">
                  <a:extLst>
                    <a:ext uri="{9D8B030D-6E8A-4147-A177-3AD203B41FA5}">
                      <a16:colId xmlns:a16="http://schemas.microsoft.com/office/drawing/2014/main" val="196267706"/>
                    </a:ext>
                  </a:extLst>
                </a:gridCol>
                <a:gridCol w="851676">
                  <a:extLst>
                    <a:ext uri="{9D8B030D-6E8A-4147-A177-3AD203B41FA5}">
                      <a16:colId xmlns:a16="http://schemas.microsoft.com/office/drawing/2014/main" val="2140778294"/>
                    </a:ext>
                  </a:extLst>
                </a:gridCol>
              </a:tblGrid>
              <a:tr h="85062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講座名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講座資料の概要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日程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目安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学習時間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526992"/>
                  </a:ext>
                </a:extLst>
              </a:tr>
              <a:tr h="33224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既存生成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AI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ツールの発展的機能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099810"/>
                  </a:ext>
                </a:extLst>
              </a:tr>
            </a:tbl>
          </a:graphicData>
        </a:graphic>
      </p:graphicFrame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857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lang="zh-CN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企画提案内容</a:t>
            </a:r>
            <a:endParaRPr kumimoji="1" lang="ja-JP" altLang="en-US" dirty="0"/>
          </a:p>
        </p:txBody>
      </p:sp>
      <p:graphicFrame>
        <p:nvGraphicFramePr>
          <p:cNvPr id="3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500472"/>
              </p:ext>
            </p:extLst>
          </p:nvPr>
        </p:nvGraphicFramePr>
        <p:xfrm>
          <a:off x="881064" y="972683"/>
          <a:ext cx="8140698" cy="629653"/>
        </p:xfrm>
        <a:graphic>
          <a:graphicData uri="http://schemas.openxmlformats.org/drawingml/2006/table">
            <a:tbl>
              <a:tblPr/>
              <a:tblGrid>
                <a:gridCol w="8140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（２</a:t>
                      </a:r>
                      <a:r>
                        <a:rPr lang="en-US" altLang="ja-JP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-1</a:t>
                      </a: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）企画提案内容</a:t>
                      </a: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：講座の内容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①講座概要：仕様書に定める「講座の内容」について、どのように対応するか、具体的に記載すること。</a:t>
                      </a:r>
                      <a:endParaRPr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44576"/>
              </p:ext>
            </p:extLst>
          </p:nvPr>
        </p:nvGraphicFramePr>
        <p:xfrm>
          <a:off x="881064" y="2005781"/>
          <a:ext cx="8140698" cy="4173077"/>
        </p:xfrm>
        <a:graphic>
          <a:graphicData uri="http://schemas.openxmlformats.org/drawingml/2006/table">
            <a:tbl>
              <a:tblPr/>
              <a:tblGrid>
                <a:gridCol w="1217243">
                  <a:extLst>
                    <a:ext uri="{9D8B030D-6E8A-4147-A177-3AD203B41FA5}">
                      <a16:colId xmlns:a16="http://schemas.microsoft.com/office/drawing/2014/main" val="1930885304"/>
                    </a:ext>
                  </a:extLst>
                </a:gridCol>
                <a:gridCol w="3560434">
                  <a:extLst>
                    <a:ext uri="{9D8B030D-6E8A-4147-A177-3AD203B41FA5}">
                      <a16:colId xmlns:a16="http://schemas.microsoft.com/office/drawing/2014/main" val="3557113603"/>
                    </a:ext>
                  </a:extLst>
                </a:gridCol>
                <a:gridCol w="1564718">
                  <a:extLst>
                    <a:ext uri="{9D8B030D-6E8A-4147-A177-3AD203B41FA5}">
                      <a16:colId xmlns:a16="http://schemas.microsoft.com/office/drawing/2014/main" val="1016184949"/>
                    </a:ext>
                  </a:extLst>
                </a:gridCol>
                <a:gridCol w="946627">
                  <a:extLst>
                    <a:ext uri="{9D8B030D-6E8A-4147-A177-3AD203B41FA5}">
                      <a16:colId xmlns:a16="http://schemas.microsoft.com/office/drawing/2014/main" val="196267706"/>
                    </a:ext>
                  </a:extLst>
                </a:gridCol>
                <a:gridCol w="851676">
                  <a:extLst>
                    <a:ext uri="{9D8B030D-6E8A-4147-A177-3AD203B41FA5}">
                      <a16:colId xmlns:a16="http://schemas.microsoft.com/office/drawing/2014/main" val="2140778294"/>
                    </a:ext>
                  </a:extLst>
                </a:gridCol>
              </a:tblGrid>
              <a:tr h="85062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講座名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講座資料の概要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日程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目安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学習時間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526992"/>
                  </a:ext>
                </a:extLst>
              </a:tr>
              <a:tr h="33224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Dify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を活用した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AI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エージェント構築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099810"/>
                  </a:ext>
                </a:extLst>
              </a:tr>
            </a:tbl>
          </a:graphicData>
        </a:graphic>
      </p:graphicFrame>
      <p:sp>
        <p:nvSpPr>
          <p:cNvPr id="5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6" name="フッター プレースホルダー 1"/>
          <p:cNvSpPr>
            <a:spLocks noGrp="1"/>
          </p:cNvSpPr>
          <p:nvPr>
            <p:ph type="ftr" sz="quarter" idx="10"/>
          </p:nvPr>
        </p:nvSpPr>
        <p:spPr>
          <a:xfrm>
            <a:off x="812801" y="6592268"/>
            <a:ext cx="8280400" cy="265733"/>
          </a:xfrm>
        </p:spPr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7640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lang="zh-CN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企画提案内容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72128"/>
              </p:ext>
            </p:extLst>
          </p:nvPr>
        </p:nvGraphicFramePr>
        <p:xfrm>
          <a:off x="881064" y="795762"/>
          <a:ext cx="8140700" cy="907021"/>
        </p:xfrm>
        <a:graphic>
          <a:graphicData uri="http://schemas.openxmlformats.org/drawingml/2006/table">
            <a:tbl>
              <a:tblPr/>
              <a:tblGrid>
                <a:gridCol w="814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（２</a:t>
                      </a:r>
                      <a:r>
                        <a:rPr lang="en-US" altLang="ja-JP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-2</a:t>
                      </a: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）企画提案内容</a:t>
                      </a: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：講座受講希望者への対応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①説明会概要：仕様書に定める「説明会の開催」について、どのように対応するか、具体的に記載すること。</a:t>
                      </a:r>
                      <a:endParaRPr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590857"/>
              </p:ext>
            </p:extLst>
          </p:nvPr>
        </p:nvGraphicFramePr>
        <p:xfrm>
          <a:off x="881064" y="1907023"/>
          <a:ext cx="8140700" cy="4293753"/>
        </p:xfrm>
        <a:graphic>
          <a:graphicData uri="http://schemas.openxmlformats.org/drawingml/2006/table">
            <a:tbl>
              <a:tblPr/>
              <a:tblGrid>
                <a:gridCol w="1423563">
                  <a:extLst>
                    <a:ext uri="{9D8B030D-6E8A-4147-A177-3AD203B41FA5}">
                      <a16:colId xmlns:a16="http://schemas.microsoft.com/office/drawing/2014/main" val="3004954872"/>
                    </a:ext>
                  </a:extLst>
                </a:gridCol>
                <a:gridCol w="6717137">
                  <a:extLst>
                    <a:ext uri="{9D8B030D-6E8A-4147-A177-3AD203B41FA5}">
                      <a16:colId xmlns:a16="http://schemas.microsoft.com/office/drawing/2014/main" val="3257797677"/>
                    </a:ext>
                  </a:extLst>
                </a:gridCol>
              </a:tblGrid>
              <a:tr h="42904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日程（目安）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0994592"/>
                  </a:ext>
                </a:extLst>
              </a:tr>
              <a:tr h="42904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時間配分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6442765"/>
                  </a:ext>
                </a:extLst>
              </a:tr>
              <a:tr h="42904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講師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712260"/>
                  </a:ext>
                </a:extLst>
              </a:tr>
              <a:tr h="300663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具体的な内容、構成、利用予定のウェビナーツール等について、具体的に記載してください。</a:t>
                      </a:r>
                      <a:r>
                        <a:rPr lang="en-US" altLang="ja-JP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380384"/>
                  </a:ext>
                </a:extLst>
              </a:tr>
            </a:tbl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3082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lang="zh-CN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企画提案内容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807293"/>
              </p:ext>
            </p:extLst>
          </p:nvPr>
        </p:nvGraphicFramePr>
        <p:xfrm>
          <a:off x="881064" y="950766"/>
          <a:ext cx="8140700" cy="907021"/>
        </p:xfrm>
        <a:graphic>
          <a:graphicData uri="http://schemas.openxmlformats.org/drawingml/2006/table">
            <a:tbl>
              <a:tblPr/>
              <a:tblGrid>
                <a:gridCol w="814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（２</a:t>
                      </a:r>
                      <a:r>
                        <a:rPr lang="en-US" altLang="ja-JP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-2</a:t>
                      </a: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）企画提案内容</a:t>
                      </a: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：講座受講希望者への対応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②電話・オンライン面談：仕様書に定める「電話・オンライン面談」について、どのように対応するか、具体的に記載すること。</a:t>
                      </a:r>
                      <a:endParaRPr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134519"/>
              </p:ext>
            </p:extLst>
          </p:nvPr>
        </p:nvGraphicFramePr>
        <p:xfrm>
          <a:off x="881062" y="2271252"/>
          <a:ext cx="8140701" cy="3929523"/>
        </p:xfrm>
        <a:graphic>
          <a:graphicData uri="http://schemas.openxmlformats.org/drawingml/2006/table">
            <a:tbl>
              <a:tblPr/>
              <a:tblGrid>
                <a:gridCol w="1423563">
                  <a:extLst>
                    <a:ext uri="{9D8B030D-6E8A-4147-A177-3AD203B41FA5}">
                      <a16:colId xmlns:a16="http://schemas.microsoft.com/office/drawing/2014/main" val="3004954872"/>
                    </a:ext>
                  </a:extLst>
                </a:gridCol>
                <a:gridCol w="6717138">
                  <a:extLst>
                    <a:ext uri="{9D8B030D-6E8A-4147-A177-3AD203B41FA5}">
                      <a16:colId xmlns:a16="http://schemas.microsoft.com/office/drawing/2014/main" val="3257797677"/>
                    </a:ext>
                  </a:extLst>
                </a:gridCol>
              </a:tblGrid>
              <a:tr h="49071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日程（目安）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0994592"/>
                  </a:ext>
                </a:extLst>
              </a:tr>
              <a:tr h="34388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380384"/>
                  </a:ext>
                </a:extLst>
              </a:tr>
            </a:tbl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7033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lang="zh-CN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企画提案内容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133975"/>
              </p:ext>
            </p:extLst>
          </p:nvPr>
        </p:nvGraphicFramePr>
        <p:xfrm>
          <a:off x="881063" y="950766"/>
          <a:ext cx="8140699" cy="907021"/>
        </p:xfrm>
        <a:graphic>
          <a:graphicData uri="http://schemas.openxmlformats.org/drawingml/2006/table">
            <a:tbl>
              <a:tblPr/>
              <a:tblGrid>
                <a:gridCol w="8140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（２</a:t>
                      </a:r>
                      <a:r>
                        <a:rPr lang="en-US" altLang="ja-JP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-2</a:t>
                      </a: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）企画提案内容</a:t>
                      </a: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：講座受講希望者への対応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③その他：その他、受託者のウェブサイトでの告知など、効率的・効果的な広報手段の実施方法について記載すること。</a:t>
                      </a:r>
                      <a:endParaRPr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716254"/>
              </p:ext>
            </p:extLst>
          </p:nvPr>
        </p:nvGraphicFramePr>
        <p:xfrm>
          <a:off x="881063" y="2271252"/>
          <a:ext cx="8140699" cy="3929523"/>
        </p:xfrm>
        <a:graphic>
          <a:graphicData uri="http://schemas.openxmlformats.org/drawingml/2006/table">
            <a:tbl>
              <a:tblPr/>
              <a:tblGrid>
                <a:gridCol w="8140699">
                  <a:extLst>
                    <a:ext uri="{9D8B030D-6E8A-4147-A177-3AD203B41FA5}">
                      <a16:colId xmlns:a16="http://schemas.microsoft.com/office/drawing/2014/main" val="3257797677"/>
                    </a:ext>
                  </a:extLst>
                </a:gridCol>
              </a:tblGrid>
              <a:tr h="3722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　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994592"/>
                  </a:ext>
                </a:extLst>
              </a:tr>
              <a:tr h="3557267">
                <a:tc>
                  <a:txBody>
                    <a:bodyPr/>
                    <a:lstStyle/>
                    <a:p>
                      <a:pPr algn="l" fontAlgn="t"/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380384"/>
                  </a:ext>
                </a:extLst>
              </a:tr>
            </a:tbl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8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938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43684-85D7-7B65-B5EC-A42C76050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0589AD97-91DE-A728-D144-362792237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lang="zh-CN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企画提案内容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2245FF68-DB0F-CFA7-1895-72E52B5A90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328315"/>
              </p:ext>
            </p:extLst>
          </p:nvPr>
        </p:nvGraphicFramePr>
        <p:xfrm>
          <a:off x="881063" y="867557"/>
          <a:ext cx="8140700" cy="1184389"/>
        </p:xfrm>
        <a:graphic>
          <a:graphicData uri="http://schemas.openxmlformats.org/drawingml/2006/table">
            <a:tbl>
              <a:tblPr/>
              <a:tblGrid>
                <a:gridCol w="814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（２</a:t>
                      </a:r>
                      <a:r>
                        <a:rPr lang="en-US" altLang="ja-JP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-3</a:t>
                      </a: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）企画提案内容：講座の運営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必要設備：仕様書に定めるソフトウェア等を利用環境について、講座内容に対する受講者の費用負担額の妥当性、実行環境構築・設定時におけるサポート方法について具体的に記載すること。受講者の費用負担額については、内訳と積算根拠を記載すること。</a:t>
                      </a:r>
                      <a:endParaRPr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2E9E93D5-2923-E968-8341-D824DC5BB8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BDF161A-E2CD-EB98-42A7-870BD1FC1651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CB34EBE-9235-6C2D-9979-C0825D2F0A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9</a:t>
            </a:fld>
            <a:endParaRPr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A905BF68-99D6-75C5-0879-C17E9DA320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940871"/>
              </p:ext>
            </p:extLst>
          </p:nvPr>
        </p:nvGraphicFramePr>
        <p:xfrm>
          <a:off x="812801" y="2314418"/>
          <a:ext cx="8140699" cy="3929523"/>
        </p:xfrm>
        <a:graphic>
          <a:graphicData uri="http://schemas.openxmlformats.org/drawingml/2006/table">
            <a:tbl>
              <a:tblPr/>
              <a:tblGrid>
                <a:gridCol w="8140699">
                  <a:extLst>
                    <a:ext uri="{9D8B030D-6E8A-4147-A177-3AD203B41FA5}">
                      <a16:colId xmlns:a16="http://schemas.microsoft.com/office/drawing/2014/main" val="3030271812"/>
                    </a:ext>
                  </a:extLst>
                </a:gridCol>
              </a:tblGrid>
              <a:tr h="3722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　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123971"/>
                  </a:ext>
                </a:extLst>
              </a:tr>
              <a:tr h="3557267">
                <a:tc>
                  <a:txBody>
                    <a:bodyPr/>
                    <a:lstStyle/>
                    <a:p>
                      <a:pPr algn="l" fontAlgn="t"/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560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19042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-design-2022-a4">
  <a:themeElements>
    <a:clrScheme name="presentation-design-2022">
      <a:dk1>
        <a:srgbClr val="333333"/>
      </a:dk1>
      <a:lt1>
        <a:srgbClr val="FFFFFF"/>
      </a:lt1>
      <a:dk2>
        <a:srgbClr val="0071BC"/>
      </a:dk2>
      <a:lt2>
        <a:srgbClr val="E2F1FA"/>
      </a:lt2>
      <a:accent1>
        <a:srgbClr val="00215D"/>
      </a:accent1>
      <a:accent2>
        <a:srgbClr val="0071BC"/>
      </a:accent2>
      <a:accent3>
        <a:srgbClr val="FF5050"/>
      </a:accent3>
      <a:accent4>
        <a:srgbClr val="FF8F86"/>
      </a:accent4>
      <a:accent5>
        <a:srgbClr val="E7E7EA"/>
      </a:accent5>
      <a:accent6>
        <a:srgbClr val="B5B5B8"/>
      </a:accent6>
      <a:hlink>
        <a:srgbClr val="0071BC"/>
      </a:hlink>
      <a:folHlink>
        <a:srgbClr val="00215D"/>
      </a:folHlink>
    </a:clrScheme>
    <a:fontScheme name="PowerPoint Design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6350">
          <a:solidFill>
            <a:schemeClr val="tx1"/>
          </a:solidFill>
        </a:ln>
        <a:effectLst/>
      </a:spPr>
      <a:bodyPr rot="0" spcFirstLastPara="0" vertOverflow="overflow" horzOverflow="overflow" vert="horz" wrap="square" lIns="108000" tIns="108000" rIns="108000" bIns="90000" numCol="1" spcCol="0" rtlCol="0" fromWordArt="0" anchor="ctr" anchorCtr="0" forceAA="0" compatLnSpc="1">
        <a:prstTxWarp prst="textNoShape">
          <a:avLst/>
        </a:prstTxWarp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kumimoji="1" sz="1600" dirty="0" smtClean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-design-2020" id="{67081F9E-F15A-499D-BDA3-679F9C409731}" vid="{909AA7B6-7290-4C48-A745-8CDC3955E6F7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</TotalTime>
  <Words>1616</Words>
  <Application>Microsoft Office PowerPoint</Application>
  <PresentationFormat>A4 210 x 297 mm</PresentationFormat>
  <Paragraphs>254</Paragraphs>
  <Slides>14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14</vt:i4>
      </vt:variant>
    </vt:vector>
  </HeadingPairs>
  <TitlesOfParts>
    <vt:vector size="24" baseType="lpstr">
      <vt:lpstr>BIZ UDPゴシック</vt:lpstr>
      <vt:lpstr>Zapf Dingbats</vt:lpstr>
      <vt:lpstr>メイリオ</vt:lpstr>
      <vt:lpstr>游ゴシック</vt:lpstr>
      <vt:lpstr>Arial</vt:lpstr>
      <vt:lpstr>Calibri</vt:lpstr>
      <vt:lpstr>Calibri Light</vt:lpstr>
      <vt:lpstr>Wingdings</vt:lpstr>
      <vt:lpstr>presentation-design-2022-a4</vt:lpstr>
      <vt:lpstr>Office テーマ</vt:lpstr>
      <vt:lpstr>PowerPoint プレゼンテーション</vt:lpstr>
      <vt:lpstr>提案者概要</vt:lpstr>
      <vt:lpstr>1.企画提案内容</vt:lpstr>
      <vt:lpstr>1.企画提案内容</vt:lpstr>
      <vt:lpstr>1.企画提案内容</vt:lpstr>
      <vt:lpstr>1.企画提案内容</vt:lpstr>
      <vt:lpstr>1.企画提案内容</vt:lpstr>
      <vt:lpstr>1.企画提案内容</vt:lpstr>
      <vt:lpstr>1.企画提案内容</vt:lpstr>
      <vt:lpstr>1.企画提案内容</vt:lpstr>
      <vt:lpstr>２.業務遂行能力</vt:lpstr>
      <vt:lpstr>3.業務実施体制</vt:lpstr>
      <vt:lpstr>3.業務実施体制</vt:lpstr>
      <vt:lpstr>４.実績の有無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SG12610のC20-1385</dc:creator>
  <cp:lastModifiedBy>小笠原　一真</cp:lastModifiedBy>
  <cp:revision>71</cp:revision>
  <dcterms:created xsi:type="dcterms:W3CDTF">2023-01-19T04:32:18Z</dcterms:created>
  <dcterms:modified xsi:type="dcterms:W3CDTF">2026-02-18T10:43:52Z</dcterms:modified>
</cp:coreProperties>
</file>