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handoutMasterIdLst>
    <p:handoutMasterId r:id="rId16"/>
  </p:handoutMasterIdLst>
  <p:sldIdLst>
    <p:sldId id="270" r:id="rId2"/>
    <p:sldId id="283" r:id="rId3"/>
    <p:sldId id="295" r:id="rId4"/>
    <p:sldId id="296" r:id="rId5"/>
    <p:sldId id="297" r:id="rId6"/>
    <p:sldId id="292" r:id="rId7"/>
    <p:sldId id="291" r:id="rId8"/>
    <p:sldId id="290" r:id="rId9"/>
    <p:sldId id="286" r:id="rId10"/>
    <p:sldId id="289" r:id="rId11"/>
    <p:sldId id="268" r:id="rId12"/>
    <p:sldId id="269" r:id="rId13"/>
    <p:sldId id="284" r:id="rId1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000000"/>
    <a:srgbClr val="6F6F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176" autoAdjust="0"/>
  </p:normalViewPr>
  <p:slideViewPr>
    <p:cSldViewPr snapToGrid="0">
      <p:cViewPr varScale="1">
        <p:scale>
          <a:sx n="57" d="100"/>
          <a:sy n="57" d="100"/>
        </p:scale>
        <p:origin x="1404" y="5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07EBD7F-0E41-5C15-F506-FB4B3E52B73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530FFD7D-9B6B-51BE-A3B3-909D8B311DE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6F08D4-8941-4925-ACA9-B3F62FF86B0C}" type="datetimeFigureOut">
              <a:rPr kumimoji="1" lang="ja-JP" altLang="en-US" smtClean="0"/>
              <a:t>2026/2/18</a:t>
            </a:fld>
            <a:endParaRPr kumimoji="1" lang="ja-JP" altLang="en-US"/>
          </a:p>
        </p:txBody>
      </p:sp>
      <p:sp>
        <p:nvSpPr>
          <p:cNvPr id="4" name="フッター プレースホルダー 3">
            <a:extLst>
              <a:ext uri="{FF2B5EF4-FFF2-40B4-BE49-F238E27FC236}">
                <a16:creationId xmlns:a16="http://schemas.microsoft.com/office/drawing/2014/main" id="{988A826B-6C96-731F-368A-85ED4597F9E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4614FA3D-621E-A5BA-F18D-2EB34E373D9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2D52C1-09CD-4F3B-BD7F-648D6E3DA52D}" type="slidenum">
              <a:rPr kumimoji="1" lang="ja-JP" altLang="en-US" smtClean="0"/>
              <a:t>‹#›</a:t>
            </a:fld>
            <a:endParaRPr kumimoji="1" lang="ja-JP" altLang="en-US"/>
          </a:p>
        </p:txBody>
      </p:sp>
    </p:spTree>
    <p:extLst>
      <p:ext uri="{BB962C8B-B14F-4D97-AF65-F5344CB8AC3E}">
        <p14:creationId xmlns:p14="http://schemas.microsoft.com/office/powerpoint/2010/main" val="321854020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02F87E-DF76-4391-AF48-F91560F146F4}" type="datetimeFigureOut">
              <a:rPr kumimoji="1" lang="ja-JP" altLang="en-US" smtClean="0"/>
              <a:t>2026/2/18</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CDE11A-E462-4286-8FF1-AB95DB25DD5B}" type="slidenum">
              <a:rPr kumimoji="1" lang="ja-JP" altLang="en-US" smtClean="0"/>
              <a:t>‹#›</a:t>
            </a:fld>
            <a:endParaRPr kumimoji="1" lang="ja-JP" altLang="en-US"/>
          </a:p>
        </p:txBody>
      </p:sp>
    </p:spTree>
    <p:extLst>
      <p:ext uri="{BB962C8B-B14F-4D97-AF65-F5344CB8AC3E}">
        <p14:creationId xmlns:p14="http://schemas.microsoft.com/office/powerpoint/2010/main" val="260101682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255966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193407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490C2-EC4C-064A-FC28-E90443F4FA5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691E989-FFC1-A0C1-6EAB-632DB19CB85C}"/>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0317E330-88DB-7E85-6D36-3B3F953386EE}"/>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595762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E7C78-26D8-AC1B-8790-637843A994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35FFF3D-EE8C-4F6D-50AF-712C72DDEEBB}"/>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2C1A4256-410C-F71D-26BA-8CDD2A518C95}"/>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469386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55ADC-68B9-78D0-05D1-847B926E309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E85DB20-BC95-5503-04A0-B2B58586401C}"/>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864B1067-C77D-378A-376B-68D518BE92B0}"/>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908915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613488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105126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103286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894070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707130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481087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058293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279187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コンテンツ｜2分割">
    <p:spTree>
      <p:nvGrpSpPr>
        <p:cNvPr id="1" name=""/>
        <p:cNvGrpSpPr/>
        <p:nvPr/>
      </p:nvGrpSpPr>
      <p:grpSpPr>
        <a:xfrm>
          <a:off x="0" y="0"/>
          <a:ext cx="0" cy="0"/>
          <a:chOff x="0" y="0"/>
          <a:chExt cx="0" cy="0"/>
        </a:xfrm>
      </p:grpSpPr>
      <p:sp>
        <p:nvSpPr>
          <p:cNvPr id="7" name="Rectangle 10"/>
          <p:cNvSpPr>
            <a:spLocks noChangeArrowheads="1"/>
          </p:cNvSpPr>
          <p:nvPr userDrawn="1"/>
        </p:nvSpPr>
        <p:spPr bwMode="auto">
          <a:xfrm>
            <a:off x="0" y="637200"/>
            <a:ext cx="9906000" cy="36512"/>
          </a:xfrm>
          <a:prstGeom prst="rect">
            <a:avLst/>
          </a:prstGeom>
          <a:solidFill>
            <a:schemeClr val="bg1">
              <a:lumMod val="85000"/>
            </a:schemeClr>
          </a:solidFill>
          <a:ln>
            <a:noFill/>
          </a:ln>
          <a:effectLst/>
        </p:spPr>
        <p:txBody>
          <a:bodyPr wrap="none" lIns="0" tIns="0" rIns="0" bIns="0" anchor="ctr">
            <a:noAutofit/>
          </a:bodyPr>
          <a:lstStyle/>
          <a:p>
            <a:endParaRPr lang="ja-JP" altLang="en-US" sz="1662"/>
          </a:p>
        </p:txBody>
      </p:sp>
      <p:sp>
        <p:nvSpPr>
          <p:cNvPr id="3" name="フッター プレースホルダー 2">
            <a:extLst>
              <a:ext uri="{FF2B5EF4-FFF2-40B4-BE49-F238E27FC236}">
                <a16:creationId xmlns:a16="http://schemas.microsoft.com/office/drawing/2014/main" id="{847704B3-DBAD-41AF-91A4-04C16CB4715B}"/>
              </a:ext>
            </a:extLst>
          </p:cNvPr>
          <p:cNvSpPr>
            <a:spLocks noGrp="1"/>
          </p:cNvSpPr>
          <p:nvPr>
            <p:ph type="ftr" sz="quarter" idx="10"/>
          </p:nvPr>
        </p:nvSpPr>
        <p:spPr/>
        <p:txBody>
          <a:bodyPr/>
          <a:lstStyle/>
          <a:p>
            <a:r>
              <a:rPr lang="ja-JP" altLang="en-US"/>
              <a:t>商号、商標、事業者名が判別可能な文字・記号等は記載しないでください。</a:t>
            </a:r>
            <a:endParaRPr lang="ja-JP" altLang="en-US" dirty="0"/>
          </a:p>
        </p:txBody>
      </p:sp>
      <p:sp>
        <p:nvSpPr>
          <p:cNvPr id="4" name="スライド番号プレースホルダー 3">
            <a:extLst>
              <a:ext uri="{FF2B5EF4-FFF2-40B4-BE49-F238E27FC236}">
                <a16:creationId xmlns:a16="http://schemas.microsoft.com/office/drawing/2014/main" id="{09C92EC6-27CC-4DAD-9CBB-D16A8301D8ED}"/>
              </a:ext>
            </a:extLst>
          </p:cNvPr>
          <p:cNvSpPr>
            <a:spLocks noGrp="1"/>
          </p:cNvSpPr>
          <p:nvPr>
            <p:ph type="sldNum" sz="quarter" idx="11"/>
          </p:nvPr>
        </p:nvSpPr>
        <p:spPr/>
        <p:txBody>
          <a:bodyPr/>
          <a:lstStyle/>
          <a:p>
            <a:fld id="{FB3508C7-2FE0-4945-9CBD-863E05F850D2}" type="slidenum">
              <a:rPr lang="ja-JP" altLang="en-US" smtClean="0"/>
              <a:pPr/>
              <a:t>‹#›</a:t>
            </a:fld>
            <a:endParaRPr lang="ja-JP" altLang="en-US" dirty="0"/>
          </a:p>
        </p:txBody>
      </p:sp>
      <p:sp>
        <p:nvSpPr>
          <p:cNvPr id="5" name="タイトル 4">
            <a:extLst>
              <a:ext uri="{FF2B5EF4-FFF2-40B4-BE49-F238E27FC236}">
                <a16:creationId xmlns:a16="http://schemas.microsoft.com/office/drawing/2014/main" id="{F4F14F26-7E76-4A9F-8E87-6231A2C21342}"/>
              </a:ext>
            </a:extLst>
          </p:cNvPr>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1246815813"/>
      </p:ext>
    </p:extLst>
  </p:cSld>
  <p:clrMapOvr>
    <a:masterClrMapping/>
  </p:clrMapOvr>
  <p:extLst>
    <p:ext uri="{DCECCB84-F9BA-43D5-87BE-67443E8EF086}">
      <p15:sldGuideLst xmlns:p15="http://schemas.microsoft.com/office/powerpoint/2012/main">
        <p15:guide id="1" pos="2666" userDrawn="1">
          <p15:clr>
            <a:srgbClr val="FBAE40"/>
          </p15:clr>
        </p15:guide>
        <p15:guide id="3" pos="3576"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72480" y="152636"/>
            <a:ext cx="9361040" cy="396044"/>
          </a:xfrm>
          <a:prstGeom prst="rect">
            <a:avLst/>
          </a:prstGeom>
        </p:spPr>
        <p:txBody>
          <a:bodyPr vert="horz" lIns="0" tIns="0" rIns="0" bIns="0" rtlCol="0" anchor="ctr">
            <a:noAutofit/>
          </a:bodyPr>
          <a:lstStyle/>
          <a:p>
            <a:r>
              <a:rPr kumimoji="1" lang="ja-JP" altLang="en-US" dirty="0"/>
              <a:t>マスター タイトルの書式設定</a:t>
            </a:r>
          </a:p>
        </p:txBody>
      </p:sp>
      <p:sp>
        <p:nvSpPr>
          <p:cNvPr id="6" name="フッター プレースホルダー 5">
            <a:extLst>
              <a:ext uri="{FF2B5EF4-FFF2-40B4-BE49-F238E27FC236}">
                <a16:creationId xmlns:a16="http://schemas.microsoft.com/office/drawing/2014/main" id="{FE14A3B2-D897-4040-9B0C-DDA5D2425D60}"/>
              </a:ext>
            </a:extLst>
          </p:cNvPr>
          <p:cNvSpPr>
            <a:spLocks noGrp="1"/>
          </p:cNvSpPr>
          <p:nvPr>
            <p:ph type="ftr" sz="quarter" idx="3"/>
          </p:nvPr>
        </p:nvSpPr>
        <p:spPr>
          <a:xfrm>
            <a:off x="812801" y="6592268"/>
            <a:ext cx="8280400" cy="265733"/>
          </a:xfrm>
          <a:prstGeom prst="rect">
            <a:avLst/>
          </a:prstGeom>
        </p:spPr>
        <p:txBody>
          <a:bodyPr vert="horz" lIns="0" tIns="0" rIns="0" bIns="0" rtlCol="0" anchor="ctr"/>
          <a:lstStyle>
            <a:lvl1pPr algn="ctr">
              <a:defRPr sz="831">
                <a:solidFill>
                  <a:schemeClr val="tx1"/>
                </a:solidFill>
              </a:defRPr>
            </a:lvl1pPr>
          </a:lstStyle>
          <a:p>
            <a:r>
              <a:rPr lang="ja-JP" altLang="en-US"/>
              <a:t>商号、商標、事業者名が判別可能な文字・記号等は記載しないでください。</a:t>
            </a:r>
            <a:endParaRPr lang="ja-JP" altLang="en-US" dirty="0"/>
          </a:p>
        </p:txBody>
      </p:sp>
      <p:sp>
        <p:nvSpPr>
          <p:cNvPr id="8" name="スライド番号プレースホルダー 5">
            <a:extLst>
              <a:ext uri="{FF2B5EF4-FFF2-40B4-BE49-F238E27FC236}">
                <a16:creationId xmlns:a16="http://schemas.microsoft.com/office/drawing/2014/main" id="{2A0C11AE-607D-4FFF-A554-80D8C7B34075}"/>
              </a:ext>
            </a:extLst>
          </p:cNvPr>
          <p:cNvSpPr>
            <a:spLocks noGrp="1"/>
          </p:cNvSpPr>
          <p:nvPr>
            <p:ph type="sldNum" sz="quarter" idx="4"/>
          </p:nvPr>
        </p:nvSpPr>
        <p:spPr>
          <a:xfrm>
            <a:off x="9273480" y="6592269"/>
            <a:ext cx="475196" cy="257113"/>
          </a:xfrm>
          <a:prstGeom prst="rect">
            <a:avLst/>
          </a:prstGeom>
        </p:spPr>
        <p:txBody>
          <a:bodyPr vert="horz" lIns="0" tIns="0" rIns="0" bIns="0" rtlCol="0" anchor="ctr"/>
          <a:lstStyle>
            <a:lvl1pPr algn="r">
              <a:defRPr sz="831" b="1">
                <a:solidFill>
                  <a:schemeClr val="tx1"/>
                </a:solidFill>
                <a:latin typeface="+mn-ea"/>
                <a:ea typeface="+mn-ea"/>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422085950"/>
      </p:ext>
    </p:extLst>
  </p:cSld>
  <p:clrMap bg1="lt1" tx1="dk1" bg2="lt2" tx2="dk2" accent1="accent1" accent2="accent2" accent3="accent3" accent4="accent4" accent5="accent5" accent6="accent6" hlink="hlink" folHlink="folHlink"/>
  <p:sldLayoutIdLst>
    <p:sldLayoutId id="2147483676" r:id="rId1"/>
  </p:sldLayoutIdLst>
  <p:hf hdr="0" ftr="0" dt="0"/>
  <p:txStyles>
    <p:titleStyle>
      <a:lvl1pPr algn="l" defTabSz="844083" rtl="0" eaLnBrk="1" latinLnBrk="0" hangingPunct="1">
        <a:lnSpc>
          <a:spcPct val="110000"/>
        </a:lnSpc>
        <a:spcBef>
          <a:spcPct val="0"/>
        </a:spcBef>
        <a:buNone/>
        <a:defRPr kumimoji="1" sz="2215" kern="1200">
          <a:solidFill>
            <a:schemeClr val="tx1"/>
          </a:solidFill>
          <a:latin typeface="+mj-ea"/>
          <a:ea typeface="+mj-ea"/>
          <a:cs typeface="メイリオ" pitchFamily="50" charset="-128"/>
        </a:defRPr>
      </a:lvl1pPr>
    </p:titleStyle>
    <p:bodyStyle>
      <a:lvl1pPr marL="316531" indent="-316531" algn="l" defTabSz="844083" rtl="0" eaLnBrk="1" latinLnBrk="0" hangingPunct="1">
        <a:spcBef>
          <a:spcPct val="20000"/>
        </a:spcBef>
        <a:buFont typeface="Arial" pitchFamily="34" charset="0"/>
        <a:buChar char="•"/>
        <a:defRPr kumimoji="1" sz="2954" kern="1200">
          <a:solidFill>
            <a:schemeClr val="tx1"/>
          </a:solidFill>
          <a:latin typeface="+mn-lt"/>
          <a:ea typeface="+mn-ea"/>
          <a:cs typeface="+mn-cs"/>
        </a:defRPr>
      </a:lvl1pPr>
      <a:lvl2pPr marL="685817" indent="-263776" algn="l" defTabSz="844083" rtl="0" eaLnBrk="1" latinLnBrk="0" hangingPunct="1">
        <a:spcBef>
          <a:spcPct val="20000"/>
        </a:spcBef>
        <a:buFont typeface="Arial" pitchFamily="34" charset="0"/>
        <a:buChar char="–"/>
        <a:defRPr kumimoji="1" sz="2585" kern="1200">
          <a:solidFill>
            <a:schemeClr val="tx1"/>
          </a:solidFill>
          <a:latin typeface="+mn-lt"/>
          <a:ea typeface="+mn-ea"/>
          <a:cs typeface="+mn-cs"/>
        </a:defRPr>
      </a:lvl2pPr>
      <a:lvl3pPr marL="1055103" indent="-211021" algn="l" defTabSz="844083" rtl="0" eaLnBrk="1" latinLnBrk="0" hangingPunct="1">
        <a:spcBef>
          <a:spcPct val="20000"/>
        </a:spcBef>
        <a:buFont typeface="Arial" pitchFamily="34" charset="0"/>
        <a:buChar char="•"/>
        <a:defRPr kumimoji="1" sz="2215" kern="1200">
          <a:solidFill>
            <a:schemeClr val="tx1"/>
          </a:solidFill>
          <a:latin typeface="+mn-lt"/>
          <a:ea typeface="+mn-ea"/>
          <a:cs typeface="+mn-cs"/>
        </a:defRPr>
      </a:lvl3pPr>
      <a:lvl4pPr marL="1477145" indent="-211021" algn="l" defTabSz="844083" rtl="0" eaLnBrk="1" latinLnBrk="0" hangingPunct="1">
        <a:spcBef>
          <a:spcPct val="20000"/>
        </a:spcBef>
        <a:buFont typeface="Arial" pitchFamily="34" charset="0"/>
        <a:buChar char="–"/>
        <a:defRPr kumimoji="1" sz="1846" kern="1200">
          <a:solidFill>
            <a:schemeClr val="tx1"/>
          </a:solidFill>
          <a:latin typeface="+mn-lt"/>
          <a:ea typeface="+mn-ea"/>
          <a:cs typeface="+mn-cs"/>
        </a:defRPr>
      </a:lvl4pPr>
      <a:lvl5pPr marL="1899186" indent="-211021" algn="l" defTabSz="844083" rtl="0" eaLnBrk="1" latinLnBrk="0" hangingPunct="1">
        <a:spcBef>
          <a:spcPct val="20000"/>
        </a:spcBef>
        <a:buFont typeface="Arial" pitchFamily="34" charset="0"/>
        <a:buChar char="»"/>
        <a:defRPr kumimoji="1" sz="1846" kern="1200">
          <a:solidFill>
            <a:schemeClr val="tx1"/>
          </a:solidFill>
          <a:latin typeface="+mn-lt"/>
          <a:ea typeface="+mn-ea"/>
          <a:cs typeface="+mn-cs"/>
        </a:defRPr>
      </a:lvl5pPr>
      <a:lvl6pPr marL="2321227" indent="-211021" algn="l" defTabSz="844083"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4083" rtl="0" eaLnBrk="1" latinLnBrk="0" hangingPunct="1">
        <a:defRPr kumimoji="1" sz="1662" kern="1200">
          <a:solidFill>
            <a:schemeClr val="tx1"/>
          </a:solidFill>
          <a:latin typeface="+mn-lt"/>
          <a:ea typeface="+mn-ea"/>
          <a:cs typeface="+mn-cs"/>
        </a:defRPr>
      </a:lvl1pPr>
      <a:lvl2pPr marL="422041" algn="l" defTabSz="844083" rtl="0" eaLnBrk="1" latinLnBrk="0" hangingPunct="1">
        <a:defRPr kumimoji="1" sz="1662" kern="1200">
          <a:solidFill>
            <a:schemeClr val="tx1"/>
          </a:solidFill>
          <a:latin typeface="+mn-lt"/>
          <a:ea typeface="+mn-ea"/>
          <a:cs typeface="+mn-cs"/>
        </a:defRPr>
      </a:lvl2pPr>
      <a:lvl3pPr marL="844083" algn="l" defTabSz="844083" rtl="0" eaLnBrk="1" latinLnBrk="0" hangingPunct="1">
        <a:defRPr kumimoji="1" sz="1662" kern="1200">
          <a:solidFill>
            <a:schemeClr val="tx1"/>
          </a:solidFill>
          <a:latin typeface="+mn-lt"/>
          <a:ea typeface="+mn-ea"/>
          <a:cs typeface="+mn-cs"/>
        </a:defRPr>
      </a:lvl3pPr>
      <a:lvl4pPr marL="1266124" algn="l" defTabSz="844083" rtl="0" eaLnBrk="1" latinLnBrk="0" hangingPunct="1">
        <a:defRPr kumimoji="1" sz="1662" kern="1200">
          <a:solidFill>
            <a:schemeClr val="tx1"/>
          </a:solidFill>
          <a:latin typeface="+mn-lt"/>
          <a:ea typeface="+mn-ea"/>
          <a:cs typeface="+mn-cs"/>
        </a:defRPr>
      </a:lvl4pPr>
      <a:lvl5pPr marL="1688165" algn="l" defTabSz="844083" rtl="0" eaLnBrk="1" latinLnBrk="0" hangingPunct="1">
        <a:defRPr kumimoji="1" sz="1662" kern="1200">
          <a:solidFill>
            <a:schemeClr val="tx1"/>
          </a:solidFill>
          <a:latin typeface="+mn-lt"/>
          <a:ea typeface="+mn-ea"/>
          <a:cs typeface="+mn-cs"/>
        </a:defRPr>
      </a:lvl5pPr>
      <a:lvl6pPr marL="2110207" algn="l" defTabSz="844083" rtl="0" eaLnBrk="1" latinLnBrk="0" hangingPunct="1">
        <a:defRPr kumimoji="1" sz="1662" kern="1200">
          <a:solidFill>
            <a:schemeClr val="tx1"/>
          </a:solidFill>
          <a:latin typeface="+mn-lt"/>
          <a:ea typeface="+mn-ea"/>
          <a:cs typeface="+mn-cs"/>
        </a:defRPr>
      </a:lvl6pPr>
      <a:lvl7pPr marL="2532248" algn="l" defTabSz="844083" rtl="0" eaLnBrk="1" latinLnBrk="0" hangingPunct="1">
        <a:defRPr kumimoji="1" sz="1662" kern="1200">
          <a:solidFill>
            <a:schemeClr val="tx1"/>
          </a:solidFill>
          <a:latin typeface="+mn-lt"/>
          <a:ea typeface="+mn-ea"/>
          <a:cs typeface="+mn-cs"/>
        </a:defRPr>
      </a:lvl7pPr>
      <a:lvl8pPr marL="2954289" algn="l" defTabSz="844083" rtl="0" eaLnBrk="1" latinLnBrk="0" hangingPunct="1">
        <a:defRPr kumimoji="1" sz="1662" kern="1200">
          <a:solidFill>
            <a:schemeClr val="tx1"/>
          </a:solidFill>
          <a:latin typeface="+mn-lt"/>
          <a:ea typeface="+mn-ea"/>
          <a:cs typeface="+mn-cs"/>
        </a:defRPr>
      </a:lvl8pPr>
      <a:lvl9pPr marL="3376331" algn="l" defTabSz="844083" rtl="0" eaLnBrk="1" latinLnBrk="0" hangingPunct="1">
        <a:defRPr kumimoji="1"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3" orient="horz" pos="2160" userDrawn="1">
          <p15:clr>
            <a:srgbClr val="F26B43"/>
          </p15:clr>
        </p15:guide>
        <p15:guide id="14" pos="3120" userDrawn="1">
          <p15:clr>
            <a:srgbClr val="F26B43"/>
          </p15:clr>
        </p15:guide>
        <p15:guide id="21" pos="555" userDrawn="1">
          <p15:clr>
            <a:srgbClr val="F26B43"/>
          </p15:clr>
        </p15:guide>
        <p15:guide id="22" pos="5683" userDrawn="1">
          <p15:clr>
            <a:srgbClr val="F26B43"/>
          </p15:clr>
        </p15:guide>
        <p15:guide id="23" orient="horz" pos="414" userDrawn="1">
          <p15:clr>
            <a:srgbClr val="F26B43"/>
          </p15:clr>
        </p15:guide>
        <p15:guide id="24" orient="horz" pos="390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zh-CN" b="1" dirty="0">
                <a:solidFill>
                  <a:schemeClr val="tx2"/>
                </a:solidFill>
                <a:latin typeface="BIZ UDPゴシック" panose="020B0400000000000000" pitchFamily="50" charset="-128"/>
                <a:ea typeface="BIZ UDPゴシック" panose="020B0400000000000000" pitchFamily="50" charset="-128"/>
              </a:rPr>
              <a:t>1.</a:t>
            </a:r>
            <a:r>
              <a:rPr lang="zh-CN" altLang="en-US" b="1" dirty="0">
                <a:solidFill>
                  <a:schemeClr val="tx2"/>
                </a:solidFill>
                <a:latin typeface="BIZ UDPゴシック" panose="020B0400000000000000" pitchFamily="50" charset="-128"/>
                <a:ea typeface="BIZ UDPゴシック" panose="020B0400000000000000" pitchFamily="50" charset="-128"/>
              </a:rPr>
              <a:t>企画提案内容</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3903449739"/>
              </p:ext>
            </p:extLst>
          </p:nvPr>
        </p:nvGraphicFramePr>
        <p:xfrm>
          <a:off x="318178" y="1619480"/>
          <a:ext cx="9312176" cy="4887643"/>
        </p:xfrm>
        <a:graphic>
          <a:graphicData uri="http://schemas.openxmlformats.org/drawingml/2006/table">
            <a:tbl>
              <a:tblPr/>
              <a:tblGrid>
                <a:gridCol w="2265534">
                  <a:extLst>
                    <a:ext uri="{9D8B030D-6E8A-4147-A177-3AD203B41FA5}">
                      <a16:colId xmlns:a16="http://schemas.microsoft.com/office/drawing/2014/main" val="3173977442"/>
                    </a:ext>
                  </a:extLst>
                </a:gridCol>
                <a:gridCol w="7046642">
                  <a:extLst>
                    <a:ext uri="{9D8B030D-6E8A-4147-A177-3AD203B41FA5}">
                      <a16:colId xmlns:a16="http://schemas.microsoft.com/office/drawing/2014/main" val="1586156584"/>
                    </a:ext>
                  </a:extLst>
                </a:gridCol>
              </a:tblGrid>
              <a:tr h="359436">
                <a:tc gridSpan="2">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①提案のコンセプトについて記載すること。</a:t>
                      </a:r>
                    </a:p>
                  </a:txBody>
                  <a:tcPr marL="5067" marR="5067" marT="5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524615433"/>
                  </a:ext>
                </a:extLst>
              </a:tr>
              <a:tr h="1181242">
                <a:tc gridSpan="2">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5067" marR="5067" marT="5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bg1">
                          <a:lumMod val="75000"/>
                        </a:schemeClr>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787030130"/>
                  </a:ext>
                </a:extLst>
              </a:tr>
              <a:tr h="395325">
                <a:tc gridSpan="2">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②提案のポイント、自社の優位性について記載すること。</a:t>
                      </a:r>
                    </a:p>
                  </a:txBody>
                  <a:tcPr marL="5067" marR="5067" marT="506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lumMod val="75000"/>
                        </a:schemeClr>
                      </a:solidFill>
                      <a:prstDash val="sys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772596489"/>
                  </a:ext>
                </a:extLst>
              </a:tr>
              <a:tr h="983880">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(1)DX</a:t>
                      </a: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推進リーダー研修</a:t>
                      </a:r>
                      <a:endPar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067" marR="5067" marT="5067" marB="0" anchor="ctr">
                    <a:lnL w="12700" cap="flat" cmpd="sng" algn="ctr">
                      <a:solidFill>
                        <a:srgbClr val="000000"/>
                      </a:solidFill>
                      <a:prstDash val="solid"/>
                      <a:round/>
                      <a:headEnd type="none" w="med" len="med"/>
                      <a:tailEnd type="none" w="med" len="med"/>
                    </a:lnL>
                    <a:lnR w="12700" cap="flat" cmpd="sng" algn="ctr">
                      <a:solidFill>
                        <a:schemeClr val="bg1">
                          <a:lumMod val="75000"/>
                        </a:schemeClr>
                      </a:solidFill>
                      <a:prstDash val="sys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bg1">
                          <a:lumMod val="75000"/>
                        </a:schemeClr>
                      </a:solidFill>
                      <a:prstDash val="sysDot"/>
                      <a:round/>
                      <a:headEnd type="none" w="med" len="med"/>
                      <a:tailEnd type="none" w="med" len="med"/>
                    </a:lnB>
                  </a:tcPr>
                </a:tc>
                <a:tc>
                  <a:txBody>
                    <a:bodyPr/>
                    <a:lstStyle/>
                    <a:p>
                      <a:pPr algn="l" fontAlgn="ct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067" marR="5067" marT="5067" marB="0" anchor="ctr">
                    <a:lnL w="12700" cap="flat" cmpd="sng" algn="ctr">
                      <a:solidFill>
                        <a:schemeClr val="bg1">
                          <a:lumMod val="75000"/>
                        </a:schemeClr>
                      </a:solidFill>
                      <a:prstDash val="sys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3197705369"/>
                  </a:ext>
                </a:extLst>
              </a:tr>
              <a:tr h="983880">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(2)</a:t>
                      </a: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相談窓口</a:t>
                      </a:r>
                      <a:endPar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（ヘルプデスク）</a:t>
                      </a:r>
                      <a:endPar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067" marR="5067" marT="5067" marB="0" anchor="ctr">
                    <a:lnL w="12700" cap="flat" cmpd="sng" algn="ctr">
                      <a:solidFill>
                        <a:srgbClr val="000000"/>
                      </a:solidFill>
                      <a:prstDash val="solid"/>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tcPr>
                </a:tc>
                <a:tc>
                  <a:txBody>
                    <a:bodyPr/>
                    <a:lstStyle/>
                    <a:p>
                      <a:pPr algn="l" fontAlgn="ct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067" marR="5067" marT="5067" marB="0" anchor="ctr">
                    <a:lnL w="12700" cap="flat" cmpd="sng" algn="ctr">
                      <a:solidFill>
                        <a:schemeClr val="bg1">
                          <a:lumMod val="75000"/>
                        </a:schemeClr>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654513102"/>
                  </a:ext>
                </a:extLst>
              </a:tr>
              <a:tr h="983880">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(3)</a:t>
                      </a: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自主提案</a:t>
                      </a:r>
                    </a:p>
                  </a:txBody>
                  <a:tcPr marL="5067" marR="5067" marT="5067" marB="0" anchor="ctr">
                    <a:lnL w="12700" cap="flat" cmpd="sng" algn="ctr">
                      <a:solidFill>
                        <a:srgbClr val="000000"/>
                      </a:solidFill>
                      <a:prstDash val="solid"/>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067" marR="5067" marT="5067" marB="0" anchor="ctr">
                    <a:lnL w="12700" cap="flat" cmpd="sng" algn="ctr">
                      <a:solidFill>
                        <a:schemeClr val="bg1">
                          <a:lumMod val="75000"/>
                        </a:schemeClr>
                      </a:solidFill>
                      <a:prstDash val="sys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7410200"/>
                  </a:ext>
                </a:extLst>
              </a:tr>
            </a:tbl>
          </a:graphicData>
        </a:graphic>
      </p:graphicFrame>
      <p:sp>
        <p:nvSpPr>
          <p:cNvPr id="7" name="AutoShape 3">
            <a:extLst>
              <a:ext uri="{FF2B5EF4-FFF2-40B4-BE49-F238E27FC236}">
                <a16:creationId xmlns:a16="http://schemas.microsoft.com/office/drawing/2014/main" id="{2127E897-BC54-4C98-AB81-353819349C5B}"/>
              </a:ext>
            </a:extLst>
          </p:cNvPr>
          <p:cNvSpPr>
            <a:spLocks noChangeArrowheads="1"/>
          </p:cNvSpPr>
          <p:nvPr/>
        </p:nvSpPr>
        <p:spPr bwMode="gray">
          <a:xfrm>
            <a:off x="7855082" y="60893"/>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graphicFrame>
        <p:nvGraphicFramePr>
          <p:cNvPr id="10" name="Group 55">
            <a:extLst>
              <a:ext uri="{FF2B5EF4-FFF2-40B4-BE49-F238E27FC236}">
                <a16:creationId xmlns:a16="http://schemas.microsoft.com/office/drawing/2014/main" id="{E2EE21E3-5782-4FA4-8C8D-7996DAA54DD2}"/>
              </a:ext>
            </a:extLst>
          </p:cNvPr>
          <p:cNvGraphicFramePr>
            <a:graphicFrameLocks noGrp="1"/>
          </p:cNvGraphicFramePr>
          <p:nvPr>
            <p:extLst>
              <p:ext uri="{D42A27DB-BD31-4B8C-83A1-F6EECF244321}">
                <p14:modId xmlns:p14="http://schemas.microsoft.com/office/powerpoint/2010/main" val="1214527777"/>
              </p:ext>
            </p:extLst>
          </p:nvPr>
        </p:nvGraphicFramePr>
        <p:xfrm>
          <a:off x="203380" y="819740"/>
          <a:ext cx="9463191" cy="629653"/>
        </p:xfrm>
        <a:graphic>
          <a:graphicData uri="http://schemas.openxmlformats.org/drawingml/2006/table">
            <a:tbl>
              <a:tblPr/>
              <a:tblGrid>
                <a:gridCol w="9463191">
                  <a:extLst>
                    <a:ext uri="{9D8B030D-6E8A-4147-A177-3AD203B41FA5}">
                      <a16:colId xmlns:a16="http://schemas.microsoft.com/office/drawing/2014/main" val="20000"/>
                    </a:ext>
                  </a:extLst>
                </a:gridCol>
              </a:tblGrid>
              <a:tr h="0">
                <a:tc>
                  <a:txBody>
                    <a:bodyPr/>
                    <a:lstStyle/>
                    <a:p>
                      <a:pPr lvl="0">
                        <a:lnSpc>
                          <a:spcPct val="110000"/>
                        </a:lnSpc>
                        <a:defRPr/>
                      </a:pP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１</a:t>
                      </a: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提案のコンセプト及びポイント</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6024">
                <a:tc>
                  <a:txBody>
                    <a:bodyPr/>
                    <a:lstStyle/>
                    <a:p>
                      <a:pPr lvl="0" algn="just">
                        <a:lnSpc>
                          <a:spcPct val="130000"/>
                        </a:lnSpc>
                        <a:spcAft>
                          <a:spcPts val="1200"/>
                        </a:spcAft>
                        <a:defRPr/>
                      </a:pPr>
                      <a:r>
                        <a:rPr lang="ja-JP" altLang="en-US" sz="1400" dirty="0">
                          <a:solidFill>
                            <a:schemeClr val="tx1"/>
                          </a:solidFill>
                          <a:latin typeface="BIZ UDPゴシック" panose="020B0400000000000000" pitchFamily="50" charset="-128"/>
                          <a:ea typeface="BIZ UDPゴシック" panose="020B0400000000000000" pitchFamily="50" charset="-128"/>
                          <a:cs typeface="メイリオ" pitchFamily="50" charset="-128"/>
                        </a:rPr>
                        <a:t>研修全体の特徴について、具体的に記載すること。</a:t>
                      </a:r>
                      <a:endParaRPr lang="en-US" altLang="ja-JP" sz="1400" dirty="0">
                        <a:solidFill>
                          <a:schemeClr val="tx1"/>
                        </a:solidFill>
                        <a:latin typeface="BIZ UDPゴシック" panose="020B0400000000000000" pitchFamily="50" charset="-128"/>
                        <a:ea typeface="BIZ UDPゴシック" panose="020B0400000000000000" pitchFamily="50" charset="-128"/>
                        <a:cs typeface="メイリオ" pitchFamily="50" charset="-128"/>
                      </a:endParaRP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 name="スライド番号プレースホルダー 5">
            <a:extLst>
              <a:ext uri="{FF2B5EF4-FFF2-40B4-BE49-F238E27FC236}">
                <a16:creationId xmlns:a16="http://schemas.microsoft.com/office/drawing/2014/main" id="{5DB63716-E62F-FDFA-95B1-BBB66D587C4E}"/>
              </a:ext>
            </a:extLst>
          </p:cNvPr>
          <p:cNvSpPr>
            <a:spLocks noGrp="1"/>
          </p:cNvSpPr>
          <p:nvPr>
            <p:ph type="sldNum" sz="quarter" idx="11"/>
          </p:nvPr>
        </p:nvSpPr>
        <p:spPr/>
        <p:txBody>
          <a:bodyPr/>
          <a:lstStyle/>
          <a:p>
            <a:fld id="{FB3508C7-2FE0-4945-9CBD-863E05F850D2}" type="slidenum">
              <a:rPr lang="ja-JP" altLang="en-US" smtClean="0"/>
              <a:pPr/>
              <a:t>1</a:t>
            </a:fld>
            <a:endParaRPr lang="ja-JP" altLang="en-US" dirty="0"/>
          </a:p>
        </p:txBody>
      </p:sp>
      <p:sp>
        <p:nvSpPr>
          <p:cNvPr id="2" name="AutoShape 3">
            <a:extLst>
              <a:ext uri="{FF2B5EF4-FFF2-40B4-BE49-F238E27FC236}">
                <a16:creationId xmlns:a16="http://schemas.microsoft.com/office/drawing/2014/main" id="{BD112D37-D25E-33A6-1A2D-F9C127E66E3D}"/>
              </a:ext>
            </a:extLst>
          </p:cNvPr>
          <p:cNvSpPr>
            <a:spLocks noChangeArrowheads="1"/>
          </p:cNvSpPr>
          <p:nvPr/>
        </p:nvSpPr>
        <p:spPr bwMode="gray">
          <a:xfrm>
            <a:off x="6721606" y="81085"/>
            <a:ext cx="1018320" cy="458043"/>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様式４</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spTree>
    <p:extLst>
      <p:ext uri="{BB962C8B-B14F-4D97-AF65-F5344CB8AC3E}">
        <p14:creationId xmlns:p14="http://schemas.microsoft.com/office/powerpoint/2010/main" val="988207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zh-CN" b="1" dirty="0">
                <a:solidFill>
                  <a:schemeClr val="tx2"/>
                </a:solidFill>
                <a:latin typeface="BIZ UDPゴシック" panose="020B0400000000000000" pitchFamily="50" charset="-128"/>
                <a:ea typeface="BIZ UDPゴシック" panose="020B0400000000000000" pitchFamily="50" charset="-128"/>
              </a:rPr>
              <a:t>1.</a:t>
            </a:r>
            <a:r>
              <a:rPr lang="zh-CN" altLang="en-US" b="1" dirty="0">
                <a:solidFill>
                  <a:schemeClr val="tx2"/>
                </a:solidFill>
                <a:latin typeface="BIZ UDPゴシック" panose="020B0400000000000000" pitchFamily="50" charset="-128"/>
                <a:ea typeface="BIZ UDPゴシック" panose="020B0400000000000000" pitchFamily="50" charset="-128"/>
              </a:rPr>
              <a:t>企画提案内容</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E2EE21E3-5782-4FA4-8C8D-7996DAA54DD2}"/>
              </a:ext>
            </a:extLst>
          </p:cNvPr>
          <p:cNvGraphicFramePr>
            <a:graphicFrameLocks noGrp="1"/>
          </p:cNvGraphicFramePr>
          <p:nvPr>
            <p:extLst>
              <p:ext uri="{D42A27DB-BD31-4B8C-83A1-F6EECF244321}">
                <p14:modId xmlns:p14="http://schemas.microsoft.com/office/powerpoint/2010/main" val="963443759"/>
              </p:ext>
            </p:extLst>
          </p:nvPr>
        </p:nvGraphicFramePr>
        <p:xfrm>
          <a:off x="170329" y="802351"/>
          <a:ext cx="9016201" cy="629653"/>
        </p:xfrm>
        <a:graphic>
          <a:graphicData uri="http://schemas.openxmlformats.org/drawingml/2006/table">
            <a:tbl>
              <a:tblPr/>
              <a:tblGrid>
                <a:gridCol w="9016201">
                  <a:extLst>
                    <a:ext uri="{9D8B030D-6E8A-4147-A177-3AD203B41FA5}">
                      <a16:colId xmlns:a16="http://schemas.microsoft.com/office/drawing/2014/main" val="20000"/>
                    </a:ext>
                  </a:extLst>
                </a:gridCol>
              </a:tblGrid>
              <a:tr h="0">
                <a:tc>
                  <a:txBody>
                    <a:bodyPr/>
                    <a:lstStyle/>
                    <a:p>
                      <a:pPr lvl="0">
                        <a:lnSpc>
                          <a:spcPct val="110000"/>
                        </a:lnSpc>
                        <a:defRPr/>
                      </a:pP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（２</a:t>
                      </a:r>
                      <a:r>
                        <a:rPr lang="en-US" altLang="ja-JP"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１</a:t>
                      </a: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）企画提案内容</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：ＤＸ推進リーダー研修</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6024">
                <a:tc>
                  <a:txBody>
                    <a:bodyPr/>
                    <a:lstStyle/>
                    <a:p>
                      <a:pPr lvl="0" algn="just">
                        <a:lnSpc>
                          <a:spcPct val="130000"/>
                        </a:lnSpc>
                        <a:spcAft>
                          <a:spcPts val="0"/>
                        </a:spcAft>
                        <a:defRPr/>
                      </a:pPr>
                      <a:r>
                        <a:rPr lang="ja-JP" altLang="en-US" sz="1400" dirty="0">
                          <a:solidFill>
                            <a:schemeClr val="tx1"/>
                          </a:solidFill>
                          <a:latin typeface="BIZ UDPゴシック" panose="020B0400000000000000" pitchFamily="50" charset="-128"/>
                          <a:ea typeface="BIZ UDPゴシック" panose="020B0400000000000000" pitchFamily="50" charset="-128"/>
                        </a:rPr>
                        <a:t>仕様書に定める「研修の内容」について、どのように対応するか、具体的に記載すること。</a:t>
                      </a:r>
                      <a:endParaRPr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2356556963"/>
              </p:ext>
            </p:extLst>
          </p:nvPr>
        </p:nvGraphicFramePr>
        <p:xfrm>
          <a:off x="387637" y="1548968"/>
          <a:ext cx="9361039" cy="4928948"/>
        </p:xfrm>
        <a:graphic>
          <a:graphicData uri="http://schemas.openxmlformats.org/drawingml/2006/table">
            <a:tbl>
              <a:tblPr/>
              <a:tblGrid>
                <a:gridCol w="8117507">
                  <a:extLst>
                    <a:ext uri="{9D8B030D-6E8A-4147-A177-3AD203B41FA5}">
                      <a16:colId xmlns:a16="http://schemas.microsoft.com/office/drawing/2014/main" val="1930885304"/>
                    </a:ext>
                  </a:extLst>
                </a:gridCol>
                <a:gridCol w="1243532">
                  <a:extLst>
                    <a:ext uri="{9D8B030D-6E8A-4147-A177-3AD203B41FA5}">
                      <a16:colId xmlns:a16="http://schemas.microsoft.com/office/drawing/2014/main" val="2596882397"/>
                    </a:ext>
                  </a:extLst>
                </a:gridCol>
              </a:tblGrid>
              <a:tr h="608342">
                <a:tc>
                  <a:txBody>
                    <a:bodyPr/>
                    <a:lstStyle/>
                    <a:p>
                      <a:pPr algn="ctr" fontAlgn="ctr"/>
                      <a:r>
                        <a:rPr lang="ja-JP" altLang="en-US" sz="1400" b="0" i="0" u="none" strike="noStrike" dirty="0">
                          <a:solidFill>
                            <a:schemeClr val="tx1"/>
                          </a:solidFill>
                          <a:effectLst/>
                          <a:latin typeface="BIZ UDPゴシック" panose="020B0400000000000000" pitchFamily="50" charset="-128"/>
                          <a:ea typeface="BIZ UDPゴシック" panose="020B0400000000000000" pitchFamily="50" charset="-128"/>
                        </a:rPr>
                        <a:t>内容</a:t>
                      </a:r>
                      <a:endParaRPr lang="en-US" altLang="ja-JP" sz="1400" b="0" i="0" u="none" strike="noStrike" dirty="0">
                        <a:solidFill>
                          <a:schemeClr val="tx1"/>
                        </a:solidFill>
                        <a:effectLst/>
                        <a:latin typeface="BIZ UDPゴシック" panose="020B0400000000000000" pitchFamily="50" charset="-128"/>
                        <a:ea typeface="BIZ UDPゴシック" panose="020B0400000000000000" pitchFamily="50" charset="-128"/>
                      </a:endParaRPr>
                    </a:p>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（講師、カリキュラム、講座数、受講時間等）</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実施日数</a:t>
                      </a:r>
                      <a:endPar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17526992"/>
                  </a:ext>
                </a:extLst>
              </a:tr>
              <a:tr h="3224344">
                <a:tc>
                  <a:txBody>
                    <a:bodyPr/>
                    <a:lstStyle/>
                    <a:p>
                      <a:pPr algn="l" fontAlgn="t"/>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6774093"/>
                  </a:ext>
                </a:extLst>
              </a:tr>
              <a:tr h="1096262">
                <a:tc gridSpan="2">
                  <a:txBody>
                    <a:bodyPr/>
                    <a:lstStyle/>
                    <a:p>
                      <a:pPr algn="l" fontAlgn="t">
                        <a:spcBef>
                          <a:spcPts val="1200"/>
                        </a:spcBef>
                      </a:pPr>
                      <a:endPar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p>
                      <a:pPr algn="l" fontAlgn="t">
                        <a:lnSpc>
                          <a:spcPts val="120"/>
                        </a:lnSpc>
                        <a:spcBef>
                          <a:spcPts val="0"/>
                        </a:spcBef>
                      </a:pP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＜他社と比べた優位性＞</a:t>
                      </a: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a:t>
                      </a: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できるだけ簡潔に記載すること</a:t>
                      </a:r>
                      <a:endPar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8701194"/>
                  </a:ext>
                </a:extLst>
              </a:tr>
            </a:tbl>
          </a:graphicData>
        </a:graphic>
      </p:graphicFrame>
      <p:sp>
        <p:nvSpPr>
          <p:cNvPr id="6" name="AutoShape 3">
            <a:extLst>
              <a:ext uri="{FF2B5EF4-FFF2-40B4-BE49-F238E27FC236}">
                <a16:creationId xmlns:a16="http://schemas.microsoft.com/office/drawing/2014/main" id="{2127E897-BC54-4C98-AB81-353819349C5B}"/>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sp>
        <p:nvSpPr>
          <p:cNvPr id="4" name="スライド番号プレースホルダー 3">
            <a:extLst>
              <a:ext uri="{FF2B5EF4-FFF2-40B4-BE49-F238E27FC236}">
                <a16:creationId xmlns:a16="http://schemas.microsoft.com/office/drawing/2014/main" id="{87ED5BFC-1113-583C-F80C-E4EDD627E6DE}"/>
              </a:ext>
            </a:extLst>
          </p:cNvPr>
          <p:cNvSpPr>
            <a:spLocks noGrp="1"/>
          </p:cNvSpPr>
          <p:nvPr>
            <p:ph type="sldNum" sz="quarter" idx="11"/>
          </p:nvPr>
        </p:nvSpPr>
        <p:spPr/>
        <p:txBody>
          <a:bodyPr/>
          <a:lstStyle/>
          <a:p>
            <a:fld id="{FB3508C7-2FE0-4945-9CBD-863E05F850D2}" type="slidenum">
              <a:rPr lang="ja-JP" altLang="en-US" smtClean="0"/>
              <a:pPr/>
              <a:t>2</a:t>
            </a:fld>
            <a:endParaRPr lang="ja-JP" altLang="en-US" dirty="0"/>
          </a:p>
        </p:txBody>
      </p:sp>
    </p:spTree>
    <p:extLst>
      <p:ext uri="{BB962C8B-B14F-4D97-AF65-F5344CB8AC3E}">
        <p14:creationId xmlns:p14="http://schemas.microsoft.com/office/powerpoint/2010/main" val="2054591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8349E-F060-89A0-E135-F44FD6E920B5}"/>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5C5695E0-4FF7-C81C-7F98-D423A1556B8B}"/>
              </a:ext>
            </a:extLst>
          </p:cNvPr>
          <p:cNvSpPr>
            <a:spLocks noGrp="1"/>
          </p:cNvSpPr>
          <p:nvPr>
            <p:ph type="title"/>
          </p:nvPr>
        </p:nvSpPr>
        <p:spPr/>
        <p:txBody>
          <a:bodyPr/>
          <a:lstStyle/>
          <a:p>
            <a:r>
              <a:rPr lang="en-US" altLang="zh-CN" b="1" dirty="0">
                <a:solidFill>
                  <a:schemeClr val="tx2"/>
                </a:solidFill>
                <a:latin typeface="BIZ UDPゴシック" panose="020B0400000000000000" pitchFamily="50" charset="-128"/>
                <a:ea typeface="BIZ UDPゴシック" panose="020B0400000000000000" pitchFamily="50" charset="-128"/>
              </a:rPr>
              <a:t>1.</a:t>
            </a:r>
            <a:r>
              <a:rPr lang="zh-CN" altLang="en-US" b="1" dirty="0">
                <a:solidFill>
                  <a:schemeClr val="tx2"/>
                </a:solidFill>
                <a:latin typeface="BIZ UDPゴシック" panose="020B0400000000000000" pitchFamily="50" charset="-128"/>
                <a:ea typeface="BIZ UDPゴシック" panose="020B0400000000000000" pitchFamily="50" charset="-128"/>
              </a:rPr>
              <a:t>企画提案内容</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2237EE73-0CCE-F105-EE1A-11E69706C82F}"/>
              </a:ext>
            </a:extLst>
          </p:cNvPr>
          <p:cNvGraphicFramePr>
            <a:graphicFrameLocks noGrp="1"/>
          </p:cNvGraphicFramePr>
          <p:nvPr>
            <p:extLst>
              <p:ext uri="{D42A27DB-BD31-4B8C-83A1-F6EECF244321}">
                <p14:modId xmlns:p14="http://schemas.microsoft.com/office/powerpoint/2010/main" val="344768712"/>
              </p:ext>
            </p:extLst>
          </p:nvPr>
        </p:nvGraphicFramePr>
        <p:xfrm>
          <a:off x="170329" y="802352"/>
          <a:ext cx="7569597" cy="629653"/>
        </p:xfrm>
        <a:graphic>
          <a:graphicData uri="http://schemas.openxmlformats.org/drawingml/2006/table">
            <a:tbl>
              <a:tblPr/>
              <a:tblGrid>
                <a:gridCol w="7569597">
                  <a:extLst>
                    <a:ext uri="{9D8B030D-6E8A-4147-A177-3AD203B41FA5}">
                      <a16:colId xmlns:a16="http://schemas.microsoft.com/office/drawing/2014/main" val="20000"/>
                    </a:ext>
                  </a:extLst>
                </a:gridCol>
              </a:tblGrid>
              <a:tr h="249102">
                <a:tc>
                  <a:txBody>
                    <a:bodyPr/>
                    <a:lstStyle/>
                    <a:p>
                      <a:pPr lvl="0">
                        <a:lnSpc>
                          <a:spcPct val="110000"/>
                        </a:lnSpc>
                        <a:defRPr/>
                      </a:pP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（２</a:t>
                      </a:r>
                      <a:r>
                        <a:rPr lang="en-US" altLang="ja-JP"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２</a:t>
                      </a: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）企画提案内容</a:t>
                      </a:r>
                      <a:r>
                        <a:rPr lang="ja-JP" altLang="en-US" sz="2000" b="1">
                          <a:solidFill>
                            <a:schemeClr val="tx2"/>
                          </a:solidFill>
                          <a:latin typeface="BIZ UDPゴシック" panose="020B0400000000000000" pitchFamily="50" charset="-128"/>
                          <a:ea typeface="BIZ UDPゴシック" panose="020B0400000000000000" pitchFamily="50" charset="-128"/>
                          <a:cs typeface="メイリオ" pitchFamily="50" charset="-128"/>
                        </a:rPr>
                        <a:t>：キックオフセミナー</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6942">
                <a:tc>
                  <a:txBody>
                    <a:bodyPr/>
                    <a:lstStyle/>
                    <a:p>
                      <a:pPr lvl="0" algn="just">
                        <a:lnSpc>
                          <a:spcPct val="130000"/>
                        </a:lnSpc>
                        <a:spcAft>
                          <a:spcPts val="0"/>
                        </a:spcAft>
                        <a:defRPr/>
                      </a:pPr>
                      <a:r>
                        <a:rPr lang="ja-JP" altLang="en-US" sz="1400" dirty="0">
                          <a:solidFill>
                            <a:schemeClr val="tx1"/>
                          </a:solidFill>
                          <a:latin typeface="BIZ UDPゴシック" panose="020B0400000000000000" pitchFamily="50" charset="-128"/>
                          <a:ea typeface="BIZ UDPゴシック" panose="020B0400000000000000" pitchFamily="50" charset="-128"/>
                        </a:rPr>
                        <a:t>仕様書に定める内容について、どのように対応するか、具体的に記載すること。</a:t>
                      </a:r>
                      <a:endParaRPr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7" name="表 6">
            <a:extLst>
              <a:ext uri="{FF2B5EF4-FFF2-40B4-BE49-F238E27FC236}">
                <a16:creationId xmlns:a16="http://schemas.microsoft.com/office/drawing/2014/main" id="{53846775-FFEC-7424-B972-D6507E61AA9E}"/>
              </a:ext>
            </a:extLst>
          </p:cNvPr>
          <p:cNvGraphicFramePr>
            <a:graphicFrameLocks noGrp="1"/>
          </p:cNvGraphicFramePr>
          <p:nvPr>
            <p:extLst>
              <p:ext uri="{D42A27DB-BD31-4B8C-83A1-F6EECF244321}">
                <p14:modId xmlns:p14="http://schemas.microsoft.com/office/powerpoint/2010/main" val="3320774595"/>
              </p:ext>
            </p:extLst>
          </p:nvPr>
        </p:nvGraphicFramePr>
        <p:xfrm>
          <a:off x="272480" y="1599722"/>
          <a:ext cx="9361039" cy="4845145"/>
        </p:xfrm>
        <a:graphic>
          <a:graphicData uri="http://schemas.openxmlformats.org/drawingml/2006/table">
            <a:tbl>
              <a:tblPr/>
              <a:tblGrid>
                <a:gridCol w="9361039">
                  <a:extLst>
                    <a:ext uri="{9D8B030D-6E8A-4147-A177-3AD203B41FA5}">
                      <a16:colId xmlns:a16="http://schemas.microsoft.com/office/drawing/2014/main" val="1930885304"/>
                    </a:ext>
                  </a:extLst>
                </a:gridCol>
              </a:tblGrid>
              <a:tr h="336117">
                <a:tc>
                  <a:txBody>
                    <a:bodyPr/>
                    <a:lstStyle/>
                    <a:p>
                      <a:pPr algn="ctr" fontAlgn="ctr"/>
                      <a:r>
                        <a:rPr lang="ja-JP" altLang="en-US" sz="1400" b="0" i="0" u="none" strike="noStrike" dirty="0">
                          <a:solidFill>
                            <a:schemeClr val="tx1"/>
                          </a:solidFill>
                          <a:effectLst/>
                          <a:latin typeface="BIZ UDPゴシック" panose="020B0400000000000000" pitchFamily="50" charset="-128"/>
                          <a:ea typeface="BIZ UDPゴシック" panose="020B0400000000000000" pitchFamily="50" charset="-128"/>
                        </a:rPr>
                        <a:t>内容</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17526992"/>
                  </a:ext>
                </a:extLst>
              </a:tr>
              <a:tr h="3402851">
                <a:tc>
                  <a:txBody>
                    <a:bodyPr/>
                    <a:lstStyle/>
                    <a:p>
                      <a:pPr algn="l" fontAlgn="t"/>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6774093"/>
                  </a:ext>
                </a:extLst>
              </a:tr>
              <a:tr h="1106177">
                <a:tc>
                  <a:txBody>
                    <a:bodyPr/>
                    <a:lstStyle/>
                    <a:p>
                      <a:pPr algn="l" fontAlgn="t">
                        <a:lnSpc>
                          <a:spcPct val="120000"/>
                        </a:lnSpc>
                      </a:pP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＜他社と比べた優位性＞ </a:t>
                      </a: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a:t>
                      </a: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できるだけ簡潔に記載すること</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1373524"/>
                  </a:ext>
                </a:extLst>
              </a:tr>
            </a:tbl>
          </a:graphicData>
        </a:graphic>
      </p:graphicFrame>
      <p:sp>
        <p:nvSpPr>
          <p:cNvPr id="6" name="AutoShape 3">
            <a:extLst>
              <a:ext uri="{FF2B5EF4-FFF2-40B4-BE49-F238E27FC236}">
                <a16:creationId xmlns:a16="http://schemas.microsoft.com/office/drawing/2014/main" id="{0C0F59A9-4C8D-A695-A90F-9CD26441B20A}"/>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sp>
        <p:nvSpPr>
          <p:cNvPr id="4" name="スライド番号プレースホルダー 3">
            <a:extLst>
              <a:ext uri="{FF2B5EF4-FFF2-40B4-BE49-F238E27FC236}">
                <a16:creationId xmlns:a16="http://schemas.microsoft.com/office/drawing/2014/main" id="{C024A85A-4A1A-1A98-4947-8D5F63E8200D}"/>
              </a:ext>
            </a:extLst>
          </p:cNvPr>
          <p:cNvSpPr>
            <a:spLocks noGrp="1"/>
          </p:cNvSpPr>
          <p:nvPr>
            <p:ph type="sldNum" sz="quarter" idx="11"/>
          </p:nvPr>
        </p:nvSpPr>
        <p:spPr/>
        <p:txBody>
          <a:bodyPr/>
          <a:lstStyle/>
          <a:p>
            <a:fld id="{FB3508C7-2FE0-4945-9CBD-863E05F850D2}" type="slidenum">
              <a:rPr lang="ja-JP" altLang="en-US" smtClean="0"/>
              <a:pPr/>
              <a:t>3</a:t>
            </a:fld>
            <a:endParaRPr lang="ja-JP" altLang="en-US" dirty="0"/>
          </a:p>
        </p:txBody>
      </p:sp>
    </p:spTree>
    <p:extLst>
      <p:ext uri="{BB962C8B-B14F-4D97-AF65-F5344CB8AC3E}">
        <p14:creationId xmlns:p14="http://schemas.microsoft.com/office/powerpoint/2010/main" val="1271181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F6ADE-389F-C073-A10C-C4E300563F0E}"/>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C2F6CB16-8079-A886-F165-58CAD745CB54}"/>
              </a:ext>
            </a:extLst>
          </p:cNvPr>
          <p:cNvSpPr>
            <a:spLocks noGrp="1"/>
          </p:cNvSpPr>
          <p:nvPr>
            <p:ph type="title"/>
          </p:nvPr>
        </p:nvSpPr>
        <p:spPr/>
        <p:txBody>
          <a:bodyPr/>
          <a:lstStyle/>
          <a:p>
            <a:r>
              <a:rPr lang="en-US" altLang="zh-CN" b="1" dirty="0">
                <a:solidFill>
                  <a:schemeClr val="tx2"/>
                </a:solidFill>
                <a:latin typeface="BIZ UDPゴシック" panose="020B0400000000000000" pitchFamily="50" charset="-128"/>
                <a:ea typeface="BIZ UDPゴシック" panose="020B0400000000000000" pitchFamily="50" charset="-128"/>
              </a:rPr>
              <a:t>1.</a:t>
            </a:r>
            <a:r>
              <a:rPr lang="zh-CN" altLang="en-US" b="1" dirty="0">
                <a:solidFill>
                  <a:schemeClr val="tx2"/>
                </a:solidFill>
                <a:latin typeface="BIZ UDPゴシック" panose="020B0400000000000000" pitchFamily="50" charset="-128"/>
                <a:ea typeface="BIZ UDPゴシック" panose="020B0400000000000000" pitchFamily="50" charset="-128"/>
              </a:rPr>
              <a:t>企画提案内容</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60E4E30B-0ED0-C1E8-928C-B72AABB2F817}"/>
              </a:ext>
            </a:extLst>
          </p:cNvPr>
          <p:cNvGraphicFramePr>
            <a:graphicFrameLocks noGrp="1"/>
          </p:cNvGraphicFramePr>
          <p:nvPr>
            <p:extLst>
              <p:ext uri="{D42A27DB-BD31-4B8C-83A1-F6EECF244321}">
                <p14:modId xmlns:p14="http://schemas.microsoft.com/office/powerpoint/2010/main" val="929556508"/>
              </p:ext>
            </p:extLst>
          </p:nvPr>
        </p:nvGraphicFramePr>
        <p:xfrm>
          <a:off x="170329" y="802352"/>
          <a:ext cx="9016201" cy="629653"/>
        </p:xfrm>
        <a:graphic>
          <a:graphicData uri="http://schemas.openxmlformats.org/drawingml/2006/table">
            <a:tbl>
              <a:tblPr/>
              <a:tblGrid>
                <a:gridCol w="9016201">
                  <a:extLst>
                    <a:ext uri="{9D8B030D-6E8A-4147-A177-3AD203B41FA5}">
                      <a16:colId xmlns:a16="http://schemas.microsoft.com/office/drawing/2014/main" val="20000"/>
                    </a:ext>
                  </a:extLst>
                </a:gridCol>
              </a:tblGrid>
              <a:tr h="249102">
                <a:tc>
                  <a:txBody>
                    <a:bodyPr/>
                    <a:lstStyle/>
                    <a:p>
                      <a:pPr lvl="0">
                        <a:lnSpc>
                          <a:spcPct val="110000"/>
                        </a:lnSpc>
                        <a:defRPr/>
                      </a:pP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（２</a:t>
                      </a:r>
                      <a:r>
                        <a:rPr lang="en-US" altLang="ja-JP"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３</a:t>
                      </a: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）企画提案内容</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：成果報告会</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6942">
                <a:tc>
                  <a:txBody>
                    <a:bodyPr/>
                    <a:lstStyle/>
                    <a:p>
                      <a:pPr lvl="0" algn="just">
                        <a:lnSpc>
                          <a:spcPct val="130000"/>
                        </a:lnSpc>
                        <a:spcAft>
                          <a:spcPts val="0"/>
                        </a:spcAft>
                        <a:defRPr/>
                      </a:pPr>
                      <a:r>
                        <a:rPr lang="ja-JP" altLang="en-US" sz="1400" dirty="0">
                          <a:solidFill>
                            <a:schemeClr val="tx1"/>
                          </a:solidFill>
                          <a:latin typeface="BIZ UDPゴシック" panose="020B0400000000000000" pitchFamily="50" charset="-128"/>
                          <a:ea typeface="BIZ UDPゴシック" panose="020B0400000000000000" pitchFamily="50" charset="-128"/>
                        </a:rPr>
                        <a:t>仕様書に定める内容について、どのように対応するか、具体的に記載すること。</a:t>
                      </a:r>
                      <a:endParaRPr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 name="AutoShape 3">
            <a:extLst>
              <a:ext uri="{FF2B5EF4-FFF2-40B4-BE49-F238E27FC236}">
                <a16:creationId xmlns:a16="http://schemas.microsoft.com/office/drawing/2014/main" id="{E8D850A9-F34E-62EB-EC67-E68EC4EC5CA4}"/>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graphicFrame>
        <p:nvGraphicFramePr>
          <p:cNvPr id="4" name="表 3">
            <a:extLst>
              <a:ext uri="{FF2B5EF4-FFF2-40B4-BE49-F238E27FC236}">
                <a16:creationId xmlns:a16="http://schemas.microsoft.com/office/drawing/2014/main" id="{5EF913E5-1D9D-80B3-AD8B-0CC08596401E}"/>
              </a:ext>
            </a:extLst>
          </p:cNvPr>
          <p:cNvGraphicFramePr>
            <a:graphicFrameLocks noGrp="1"/>
          </p:cNvGraphicFramePr>
          <p:nvPr>
            <p:extLst>
              <p:ext uri="{D42A27DB-BD31-4B8C-83A1-F6EECF244321}">
                <p14:modId xmlns:p14="http://schemas.microsoft.com/office/powerpoint/2010/main" val="3042710353"/>
              </p:ext>
            </p:extLst>
          </p:nvPr>
        </p:nvGraphicFramePr>
        <p:xfrm>
          <a:off x="272480" y="1599722"/>
          <a:ext cx="9361039" cy="4845145"/>
        </p:xfrm>
        <a:graphic>
          <a:graphicData uri="http://schemas.openxmlformats.org/drawingml/2006/table">
            <a:tbl>
              <a:tblPr/>
              <a:tblGrid>
                <a:gridCol w="9361039">
                  <a:extLst>
                    <a:ext uri="{9D8B030D-6E8A-4147-A177-3AD203B41FA5}">
                      <a16:colId xmlns:a16="http://schemas.microsoft.com/office/drawing/2014/main" val="1930885304"/>
                    </a:ext>
                  </a:extLst>
                </a:gridCol>
              </a:tblGrid>
              <a:tr h="336117">
                <a:tc>
                  <a:txBody>
                    <a:bodyPr/>
                    <a:lstStyle/>
                    <a:p>
                      <a:pPr algn="ctr" fontAlgn="ctr"/>
                      <a:r>
                        <a:rPr lang="ja-JP" altLang="en-US" sz="1400" b="0" i="0" u="none" strike="noStrike" dirty="0">
                          <a:solidFill>
                            <a:schemeClr val="tx1"/>
                          </a:solidFill>
                          <a:effectLst/>
                          <a:latin typeface="BIZ UDPゴシック" panose="020B0400000000000000" pitchFamily="50" charset="-128"/>
                          <a:ea typeface="BIZ UDPゴシック" panose="020B0400000000000000" pitchFamily="50" charset="-128"/>
                        </a:rPr>
                        <a:t>内容</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17526992"/>
                  </a:ext>
                </a:extLst>
              </a:tr>
              <a:tr h="3402851">
                <a:tc>
                  <a:txBody>
                    <a:bodyPr/>
                    <a:lstStyle/>
                    <a:p>
                      <a:pPr algn="l" fontAlgn="t"/>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6774093"/>
                  </a:ext>
                </a:extLst>
              </a:tr>
              <a:tr h="1106177">
                <a:tc>
                  <a:txBody>
                    <a:bodyPr/>
                    <a:lstStyle/>
                    <a:p>
                      <a:pPr algn="l" fontAlgn="t">
                        <a:lnSpc>
                          <a:spcPct val="120000"/>
                        </a:lnSpc>
                      </a:pP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＜他社と比べた優位性＞</a:t>
                      </a: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a:t>
                      </a: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できるだけ簡潔に記載すること</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1373524"/>
                  </a:ext>
                </a:extLst>
              </a:tr>
            </a:tbl>
          </a:graphicData>
        </a:graphic>
      </p:graphicFrame>
      <p:sp>
        <p:nvSpPr>
          <p:cNvPr id="7" name="スライド番号プレースホルダー 6">
            <a:extLst>
              <a:ext uri="{FF2B5EF4-FFF2-40B4-BE49-F238E27FC236}">
                <a16:creationId xmlns:a16="http://schemas.microsoft.com/office/drawing/2014/main" id="{B7608CAC-E7D7-950B-1FED-C763ADE14EFA}"/>
              </a:ext>
            </a:extLst>
          </p:cNvPr>
          <p:cNvSpPr>
            <a:spLocks noGrp="1"/>
          </p:cNvSpPr>
          <p:nvPr>
            <p:ph type="sldNum" sz="quarter" idx="11"/>
          </p:nvPr>
        </p:nvSpPr>
        <p:spPr/>
        <p:txBody>
          <a:bodyPr/>
          <a:lstStyle/>
          <a:p>
            <a:fld id="{FB3508C7-2FE0-4945-9CBD-863E05F850D2}" type="slidenum">
              <a:rPr lang="ja-JP" altLang="en-US" smtClean="0"/>
              <a:pPr/>
              <a:t>4</a:t>
            </a:fld>
            <a:endParaRPr lang="ja-JP" altLang="en-US" dirty="0"/>
          </a:p>
        </p:txBody>
      </p:sp>
    </p:spTree>
    <p:extLst>
      <p:ext uri="{BB962C8B-B14F-4D97-AF65-F5344CB8AC3E}">
        <p14:creationId xmlns:p14="http://schemas.microsoft.com/office/powerpoint/2010/main" val="1028279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E24D4-24CD-B84A-8817-90F3E2F1E4B8}"/>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64282705-2336-BC45-728D-02A14A497D3A}"/>
              </a:ext>
            </a:extLst>
          </p:cNvPr>
          <p:cNvSpPr>
            <a:spLocks noGrp="1"/>
          </p:cNvSpPr>
          <p:nvPr>
            <p:ph type="title"/>
          </p:nvPr>
        </p:nvSpPr>
        <p:spPr/>
        <p:txBody>
          <a:bodyPr/>
          <a:lstStyle/>
          <a:p>
            <a:r>
              <a:rPr lang="en-US" altLang="zh-CN" b="1" dirty="0">
                <a:solidFill>
                  <a:schemeClr val="tx2"/>
                </a:solidFill>
                <a:latin typeface="BIZ UDPゴシック" panose="020B0400000000000000" pitchFamily="50" charset="-128"/>
                <a:ea typeface="BIZ UDPゴシック" panose="020B0400000000000000" pitchFamily="50" charset="-128"/>
              </a:rPr>
              <a:t>1.</a:t>
            </a:r>
            <a:r>
              <a:rPr lang="zh-CN" altLang="en-US" b="1" dirty="0">
                <a:solidFill>
                  <a:schemeClr val="tx2"/>
                </a:solidFill>
                <a:latin typeface="BIZ UDPゴシック" panose="020B0400000000000000" pitchFamily="50" charset="-128"/>
                <a:ea typeface="BIZ UDPゴシック" panose="020B0400000000000000" pitchFamily="50" charset="-128"/>
              </a:rPr>
              <a:t>企画提案内容</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96168BB3-87C5-04A7-8E11-214B31E13AE3}"/>
              </a:ext>
            </a:extLst>
          </p:cNvPr>
          <p:cNvGraphicFramePr>
            <a:graphicFrameLocks noGrp="1"/>
          </p:cNvGraphicFramePr>
          <p:nvPr>
            <p:extLst>
              <p:ext uri="{D42A27DB-BD31-4B8C-83A1-F6EECF244321}">
                <p14:modId xmlns:p14="http://schemas.microsoft.com/office/powerpoint/2010/main" val="1158952410"/>
              </p:ext>
            </p:extLst>
          </p:nvPr>
        </p:nvGraphicFramePr>
        <p:xfrm>
          <a:off x="170329" y="802352"/>
          <a:ext cx="9016201" cy="629653"/>
        </p:xfrm>
        <a:graphic>
          <a:graphicData uri="http://schemas.openxmlformats.org/drawingml/2006/table">
            <a:tbl>
              <a:tblPr/>
              <a:tblGrid>
                <a:gridCol w="9016201">
                  <a:extLst>
                    <a:ext uri="{9D8B030D-6E8A-4147-A177-3AD203B41FA5}">
                      <a16:colId xmlns:a16="http://schemas.microsoft.com/office/drawing/2014/main" val="20000"/>
                    </a:ext>
                  </a:extLst>
                </a:gridCol>
              </a:tblGrid>
              <a:tr h="229519">
                <a:tc>
                  <a:txBody>
                    <a:bodyPr/>
                    <a:lstStyle/>
                    <a:p>
                      <a:pPr lvl="0">
                        <a:lnSpc>
                          <a:spcPct val="110000"/>
                        </a:lnSpc>
                        <a:defRPr/>
                      </a:pP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（２</a:t>
                      </a:r>
                      <a:r>
                        <a:rPr lang="en-US" altLang="ja-JP"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４</a:t>
                      </a: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）企画提案内容</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：ヘルプデスク（相談窓口）</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6942">
                <a:tc>
                  <a:txBody>
                    <a:bodyPr/>
                    <a:lstStyle/>
                    <a:p>
                      <a:pPr lvl="0" algn="just">
                        <a:lnSpc>
                          <a:spcPct val="130000"/>
                        </a:lnSpc>
                        <a:spcAft>
                          <a:spcPts val="0"/>
                        </a:spcAft>
                        <a:defRPr/>
                      </a:pPr>
                      <a:r>
                        <a:rPr lang="ja-JP" altLang="en-US" sz="1400" dirty="0">
                          <a:solidFill>
                            <a:schemeClr val="tx1"/>
                          </a:solidFill>
                          <a:latin typeface="BIZ UDPゴシック" panose="020B0400000000000000" pitchFamily="50" charset="-128"/>
                          <a:ea typeface="BIZ UDPゴシック" panose="020B0400000000000000" pitchFamily="50" charset="-128"/>
                        </a:rPr>
                        <a:t>仕様書に定める内容について、どのように対応するか、具体的に記載すること。</a:t>
                      </a:r>
                      <a:endParaRPr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 name="AutoShape 3">
            <a:extLst>
              <a:ext uri="{FF2B5EF4-FFF2-40B4-BE49-F238E27FC236}">
                <a16:creationId xmlns:a16="http://schemas.microsoft.com/office/drawing/2014/main" id="{AAEBCB3E-28D8-2251-7EEB-903C626B8DE9}"/>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graphicFrame>
        <p:nvGraphicFramePr>
          <p:cNvPr id="4" name="表 3">
            <a:extLst>
              <a:ext uri="{FF2B5EF4-FFF2-40B4-BE49-F238E27FC236}">
                <a16:creationId xmlns:a16="http://schemas.microsoft.com/office/drawing/2014/main" id="{AA327696-9087-5BF7-00F6-B4A4FD10CD54}"/>
              </a:ext>
            </a:extLst>
          </p:cNvPr>
          <p:cNvGraphicFramePr>
            <a:graphicFrameLocks noGrp="1"/>
          </p:cNvGraphicFramePr>
          <p:nvPr>
            <p:extLst>
              <p:ext uri="{D42A27DB-BD31-4B8C-83A1-F6EECF244321}">
                <p14:modId xmlns:p14="http://schemas.microsoft.com/office/powerpoint/2010/main" val="2428820342"/>
              </p:ext>
            </p:extLst>
          </p:nvPr>
        </p:nvGraphicFramePr>
        <p:xfrm>
          <a:off x="272480" y="1599722"/>
          <a:ext cx="9361039" cy="4845145"/>
        </p:xfrm>
        <a:graphic>
          <a:graphicData uri="http://schemas.openxmlformats.org/drawingml/2006/table">
            <a:tbl>
              <a:tblPr/>
              <a:tblGrid>
                <a:gridCol w="9361039">
                  <a:extLst>
                    <a:ext uri="{9D8B030D-6E8A-4147-A177-3AD203B41FA5}">
                      <a16:colId xmlns:a16="http://schemas.microsoft.com/office/drawing/2014/main" val="1930885304"/>
                    </a:ext>
                  </a:extLst>
                </a:gridCol>
              </a:tblGrid>
              <a:tr h="336117">
                <a:tc>
                  <a:txBody>
                    <a:bodyPr/>
                    <a:lstStyle/>
                    <a:p>
                      <a:pPr algn="ctr" fontAlgn="ctr"/>
                      <a:r>
                        <a:rPr lang="ja-JP" altLang="en-US" sz="1400" b="0" i="0" u="none" strike="noStrike" dirty="0">
                          <a:solidFill>
                            <a:schemeClr val="tx1"/>
                          </a:solidFill>
                          <a:effectLst/>
                          <a:latin typeface="BIZ UDPゴシック" panose="020B0400000000000000" pitchFamily="50" charset="-128"/>
                          <a:ea typeface="BIZ UDPゴシック" panose="020B0400000000000000" pitchFamily="50" charset="-128"/>
                        </a:rPr>
                        <a:t>体制・実施方法　等</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17526992"/>
                  </a:ext>
                </a:extLst>
              </a:tr>
              <a:tr h="3402851">
                <a:tc>
                  <a:txBody>
                    <a:bodyPr/>
                    <a:lstStyle/>
                    <a:p>
                      <a:pPr algn="l" fontAlgn="t"/>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6774093"/>
                  </a:ext>
                </a:extLst>
              </a:tr>
              <a:tr h="1106177">
                <a:tc>
                  <a:txBody>
                    <a:bodyPr/>
                    <a:lstStyle/>
                    <a:p>
                      <a:pPr algn="l" fontAlgn="t">
                        <a:lnSpc>
                          <a:spcPct val="120000"/>
                        </a:lnSpc>
                      </a:pP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＜他社と比べた優位性＞</a:t>
                      </a: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a:t>
                      </a: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できるだけ簡潔に記載すること</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1373524"/>
                  </a:ext>
                </a:extLst>
              </a:tr>
            </a:tbl>
          </a:graphicData>
        </a:graphic>
      </p:graphicFrame>
      <p:sp>
        <p:nvSpPr>
          <p:cNvPr id="7" name="スライド番号プレースホルダー 6">
            <a:extLst>
              <a:ext uri="{FF2B5EF4-FFF2-40B4-BE49-F238E27FC236}">
                <a16:creationId xmlns:a16="http://schemas.microsoft.com/office/drawing/2014/main" id="{C1E8496B-7667-EBDB-79D9-CF4FCC3BF376}"/>
              </a:ext>
            </a:extLst>
          </p:cNvPr>
          <p:cNvSpPr>
            <a:spLocks noGrp="1"/>
          </p:cNvSpPr>
          <p:nvPr>
            <p:ph type="sldNum" sz="quarter" idx="11"/>
          </p:nvPr>
        </p:nvSpPr>
        <p:spPr/>
        <p:txBody>
          <a:bodyPr/>
          <a:lstStyle/>
          <a:p>
            <a:fld id="{FB3508C7-2FE0-4945-9CBD-863E05F850D2}" type="slidenum">
              <a:rPr lang="ja-JP" altLang="en-US" smtClean="0"/>
              <a:pPr/>
              <a:t>5</a:t>
            </a:fld>
            <a:endParaRPr lang="ja-JP" altLang="en-US" dirty="0"/>
          </a:p>
        </p:txBody>
      </p:sp>
    </p:spTree>
    <p:extLst>
      <p:ext uri="{BB962C8B-B14F-4D97-AF65-F5344CB8AC3E}">
        <p14:creationId xmlns:p14="http://schemas.microsoft.com/office/powerpoint/2010/main" val="1973863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zh-CN" b="1" dirty="0">
                <a:solidFill>
                  <a:schemeClr val="tx2"/>
                </a:solidFill>
                <a:latin typeface="BIZ UDPゴシック" panose="020B0400000000000000" pitchFamily="50" charset="-128"/>
                <a:ea typeface="BIZ UDPゴシック" panose="020B0400000000000000" pitchFamily="50" charset="-128"/>
              </a:rPr>
              <a:t>1.</a:t>
            </a:r>
            <a:r>
              <a:rPr lang="zh-CN" altLang="en-US" b="1" dirty="0">
                <a:solidFill>
                  <a:schemeClr val="tx2"/>
                </a:solidFill>
                <a:latin typeface="BIZ UDPゴシック" panose="020B0400000000000000" pitchFamily="50" charset="-128"/>
                <a:ea typeface="BIZ UDPゴシック" panose="020B0400000000000000" pitchFamily="50" charset="-128"/>
              </a:rPr>
              <a:t>企画提案内容</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E2EE21E3-5782-4FA4-8C8D-7996DAA54DD2}"/>
              </a:ext>
            </a:extLst>
          </p:cNvPr>
          <p:cNvGraphicFramePr>
            <a:graphicFrameLocks noGrp="1"/>
          </p:cNvGraphicFramePr>
          <p:nvPr>
            <p:extLst>
              <p:ext uri="{D42A27DB-BD31-4B8C-83A1-F6EECF244321}">
                <p14:modId xmlns:p14="http://schemas.microsoft.com/office/powerpoint/2010/main" val="2021485051"/>
              </p:ext>
            </p:extLst>
          </p:nvPr>
        </p:nvGraphicFramePr>
        <p:xfrm>
          <a:off x="214397" y="791334"/>
          <a:ext cx="9463191" cy="629653"/>
        </p:xfrm>
        <a:graphic>
          <a:graphicData uri="http://schemas.openxmlformats.org/drawingml/2006/table">
            <a:tbl>
              <a:tblPr/>
              <a:tblGrid>
                <a:gridCol w="9463191">
                  <a:extLst>
                    <a:ext uri="{9D8B030D-6E8A-4147-A177-3AD203B41FA5}">
                      <a16:colId xmlns:a16="http://schemas.microsoft.com/office/drawing/2014/main" val="20000"/>
                    </a:ext>
                  </a:extLst>
                </a:gridCol>
              </a:tblGrid>
              <a:tr h="0">
                <a:tc>
                  <a:txBody>
                    <a:bodyPr/>
                    <a:lstStyle/>
                    <a:p>
                      <a:pPr lvl="0">
                        <a:lnSpc>
                          <a:spcPct val="110000"/>
                        </a:lnSpc>
                        <a:defRPr/>
                      </a:pP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（２</a:t>
                      </a:r>
                      <a:r>
                        <a:rPr lang="en-US" altLang="ja-JP"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５</a:t>
                      </a: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）企画提案内容</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a:t>
                      </a:r>
                      <a:r>
                        <a:rPr lang="ja-JP" altLang="en-US" sz="2000" b="1">
                          <a:solidFill>
                            <a:schemeClr val="tx2"/>
                          </a:solidFill>
                          <a:latin typeface="BIZ UDPゴシック" panose="020B0400000000000000" pitchFamily="50" charset="-128"/>
                          <a:ea typeface="BIZ UDPゴシック" panose="020B0400000000000000" pitchFamily="50" charset="-128"/>
                          <a:cs typeface="メイリオ" pitchFamily="50" charset="-128"/>
                        </a:rPr>
                        <a:t>自主提案（任意）</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6024">
                <a:tc>
                  <a:txBody>
                    <a:bodyPr/>
                    <a:lstStyle/>
                    <a:p>
                      <a:pPr lvl="0" algn="just">
                        <a:lnSpc>
                          <a:spcPct val="130000"/>
                        </a:lnSpc>
                        <a:spcAft>
                          <a:spcPts val="0"/>
                        </a:spcAft>
                        <a:defRPr/>
                      </a:pPr>
                      <a:r>
                        <a:rPr lang="ja-JP" altLang="en-US" sz="1400" dirty="0">
                          <a:solidFill>
                            <a:schemeClr val="tx1"/>
                          </a:solidFill>
                          <a:latin typeface="BIZ UDPゴシック" panose="020B0400000000000000" pitchFamily="50" charset="-128"/>
                          <a:ea typeface="BIZ UDPゴシック" panose="020B0400000000000000" pitchFamily="50" charset="-128"/>
                        </a:rPr>
                        <a:t>仕様書に定めのない内容について、どのように対応するか、具体的に記載すること。</a:t>
                      </a:r>
                      <a:endParaRPr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1876844866"/>
              </p:ext>
            </p:extLst>
          </p:nvPr>
        </p:nvGraphicFramePr>
        <p:xfrm>
          <a:off x="170329" y="1559859"/>
          <a:ext cx="9578347" cy="4849906"/>
        </p:xfrm>
        <a:graphic>
          <a:graphicData uri="http://schemas.openxmlformats.org/drawingml/2006/table">
            <a:tbl>
              <a:tblPr/>
              <a:tblGrid>
                <a:gridCol w="9578347">
                  <a:extLst>
                    <a:ext uri="{9D8B030D-6E8A-4147-A177-3AD203B41FA5}">
                      <a16:colId xmlns:a16="http://schemas.microsoft.com/office/drawing/2014/main" val="1930885304"/>
                    </a:ext>
                  </a:extLst>
                </a:gridCol>
              </a:tblGrid>
              <a:tr h="4849906">
                <a:tc>
                  <a:txBody>
                    <a:bodyPr/>
                    <a:lstStyle/>
                    <a:p>
                      <a:pPr algn="l" fontAlgn="t"/>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6774093"/>
                  </a:ext>
                </a:extLst>
              </a:tr>
            </a:tbl>
          </a:graphicData>
        </a:graphic>
      </p:graphicFrame>
      <p:sp>
        <p:nvSpPr>
          <p:cNvPr id="6" name="AutoShape 3">
            <a:extLst>
              <a:ext uri="{FF2B5EF4-FFF2-40B4-BE49-F238E27FC236}">
                <a16:creationId xmlns:a16="http://schemas.microsoft.com/office/drawing/2014/main" id="{2127E897-BC54-4C98-AB81-353819349C5B}"/>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sp>
        <p:nvSpPr>
          <p:cNvPr id="4" name="スライド番号プレースホルダー 3">
            <a:extLst>
              <a:ext uri="{FF2B5EF4-FFF2-40B4-BE49-F238E27FC236}">
                <a16:creationId xmlns:a16="http://schemas.microsoft.com/office/drawing/2014/main" id="{EECBF352-DF9A-61D7-0512-9222F387E4EE}"/>
              </a:ext>
            </a:extLst>
          </p:cNvPr>
          <p:cNvSpPr>
            <a:spLocks noGrp="1"/>
          </p:cNvSpPr>
          <p:nvPr>
            <p:ph type="sldNum" sz="quarter" idx="11"/>
          </p:nvPr>
        </p:nvSpPr>
        <p:spPr/>
        <p:txBody>
          <a:bodyPr/>
          <a:lstStyle/>
          <a:p>
            <a:fld id="{FB3508C7-2FE0-4945-9CBD-863E05F850D2}" type="slidenum">
              <a:rPr lang="ja-JP" altLang="en-US" smtClean="0"/>
              <a:pPr/>
              <a:t>6</a:t>
            </a:fld>
            <a:endParaRPr lang="ja-JP" altLang="en-US" dirty="0"/>
          </a:p>
        </p:txBody>
      </p:sp>
    </p:spTree>
    <p:extLst>
      <p:ext uri="{BB962C8B-B14F-4D97-AF65-F5344CB8AC3E}">
        <p14:creationId xmlns:p14="http://schemas.microsoft.com/office/powerpoint/2010/main" val="1424055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zh-CN" b="1" dirty="0">
                <a:solidFill>
                  <a:schemeClr val="tx2"/>
                </a:solidFill>
                <a:latin typeface="BIZ UDPゴシック" panose="020B0400000000000000" pitchFamily="50" charset="-128"/>
                <a:ea typeface="BIZ UDPゴシック" panose="020B0400000000000000" pitchFamily="50" charset="-128"/>
              </a:rPr>
              <a:t>1.</a:t>
            </a:r>
            <a:r>
              <a:rPr lang="zh-CN" altLang="en-US" b="1" dirty="0">
                <a:solidFill>
                  <a:schemeClr val="tx2"/>
                </a:solidFill>
                <a:latin typeface="BIZ UDPゴシック" panose="020B0400000000000000" pitchFamily="50" charset="-128"/>
                <a:ea typeface="BIZ UDPゴシック" panose="020B0400000000000000" pitchFamily="50" charset="-128"/>
              </a:rPr>
              <a:t>企画提案内容</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E2EE21E3-5782-4FA4-8C8D-7996DAA54DD2}"/>
              </a:ext>
            </a:extLst>
          </p:cNvPr>
          <p:cNvGraphicFramePr>
            <a:graphicFrameLocks noGrp="1"/>
          </p:cNvGraphicFramePr>
          <p:nvPr>
            <p:extLst>
              <p:ext uri="{D42A27DB-BD31-4B8C-83A1-F6EECF244321}">
                <p14:modId xmlns:p14="http://schemas.microsoft.com/office/powerpoint/2010/main" val="592256436"/>
              </p:ext>
            </p:extLst>
          </p:nvPr>
        </p:nvGraphicFramePr>
        <p:xfrm>
          <a:off x="170329" y="802351"/>
          <a:ext cx="9463191" cy="629653"/>
        </p:xfrm>
        <a:graphic>
          <a:graphicData uri="http://schemas.openxmlformats.org/drawingml/2006/table">
            <a:tbl>
              <a:tblPr/>
              <a:tblGrid>
                <a:gridCol w="9463191">
                  <a:extLst>
                    <a:ext uri="{9D8B030D-6E8A-4147-A177-3AD203B41FA5}">
                      <a16:colId xmlns:a16="http://schemas.microsoft.com/office/drawing/2014/main" val="20000"/>
                    </a:ext>
                  </a:extLst>
                </a:gridCol>
              </a:tblGrid>
              <a:tr h="0">
                <a:tc>
                  <a:txBody>
                    <a:bodyPr/>
                    <a:lstStyle/>
                    <a:p>
                      <a:pPr lvl="0">
                        <a:lnSpc>
                          <a:spcPct val="110000"/>
                        </a:lnSpc>
                        <a:defRPr/>
                      </a:pP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３</a:t>
                      </a:r>
                      <a:r>
                        <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）企画提案内容</a:t>
                      </a: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：全体スケジュール</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6024">
                <a:tc>
                  <a:txBody>
                    <a:bodyPr/>
                    <a:lstStyle/>
                    <a:p>
                      <a:pPr lvl="0" algn="just">
                        <a:lnSpc>
                          <a:spcPct val="130000"/>
                        </a:lnSpc>
                        <a:spcAft>
                          <a:spcPts val="0"/>
                        </a:spcAft>
                        <a:defRPr/>
                      </a:pPr>
                      <a:r>
                        <a:rPr lang="ja-JP" altLang="en-US" sz="1400" dirty="0">
                          <a:solidFill>
                            <a:schemeClr val="tx1"/>
                          </a:solidFill>
                          <a:latin typeface="BIZ UDPゴシック" panose="020B0400000000000000" pitchFamily="50" charset="-128"/>
                          <a:ea typeface="BIZ UDPゴシック" panose="020B0400000000000000" pitchFamily="50" charset="-128"/>
                        </a:rPr>
                        <a:t>仕様書に定める内容について、どのようなスケジュールで実施するか、具体的に記載すること。</a:t>
                      </a:r>
                      <a:endParaRPr lang="en-US" altLang="ja-JP" sz="1400" dirty="0">
                        <a:solidFill>
                          <a:schemeClr val="tx1"/>
                        </a:solidFill>
                        <a:latin typeface="BIZ UDPゴシック" panose="020B0400000000000000" pitchFamily="50" charset="-128"/>
                        <a:ea typeface="BIZ UDPゴシック" panose="020B0400000000000000" pitchFamily="50" charset="-128"/>
                      </a:endParaRP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1929862485"/>
              </p:ext>
            </p:extLst>
          </p:nvPr>
        </p:nvGraphicFramePr>
        <p:xfrm>
          <a:off x="225414" y="1597961"/>
          <a:ext cx="9430870" cy="4907725"/>
        </p:xfrm>
        <a:graphic>
          <a:graphicData uri="http://schemas.openxmlformats.org/drawingml/2006/table">
            <a:tbl>
              <a:tblPr/>
              <a:tblGrid>
                <a:gridCol w="1945550">
                  <a:extLst>
                    <a:ext uri="{9D8B030D-6E8A-4147-A177-3AD203B41FA5}">
                      <a16:colId xmlns:a16="http://schemas.microsoft.com/office/drawing/2014/main" val="1930885304"/>
                    </a:ext>
                  </a:extLst>
                </a:gridCol>
                <a:gridCol w="748532">
                  <a:extLst>
                    <a:ext uri="{9D8B030D-6E8A-4147-A177-3AD203B41FA5}">
                      <a16:colId xmlns:a16="http://schemas.microsoft.com/office/drawing/2014/main" val="1016184949"/>
                    </a:ext>
                  </a:extLst>
                </a:gridCol>
                <a:gridCol w="748532">
                  <a:extLst>
                    <a:ext uri="{9D8B030D-6E8A-4147-A177-3AD203B41FA5}">
                      <a16:colId xmlns:a16="http://schemas.microsoft.com/office/drawing/2014/main" val="2355956688"/>
                    </a:ext>
                  </a:extLst>
                </a:gridCol>
                <a:gridCol w="748532">
                  <a:extLst>
                    <a:ext uri="{9D8B030D-6E8A-4147-A177-3AD203B41FA5}">
                      <a16:colId xmlns:a16="http://schemas.microsoft.com/office/drawing/2014/main" val="3784028920"/>
                    </a:ext>
                  </a:extLst>
                </a:gridCol>
                <a:gridCol w="748532">
                  <a:extLst>
                    <a:ext uri="{9D8B030D-6E8A-4147-A177-3AD203B41FA5}">
                      <a16:colId xmlns:a16="http://schemas.microsoft.com/office/drawing/2014/main" val="812457890"/>
                    </a:ext>
                  </a:extLst>
                </a:gridCol>
                <a:gridCol w="748532">
                  <a:extLst>
                    <a:ext uri="{9D8B030D-6E8A-4147-A177-3AD203B41FA5}">
                      <a16:colId xmlns:a16="http://schemas.microsoft.com/office/drawing/2014/main" val="3387518454"/>
                    </a:ext>
                  </a:extLst>
                </a:gridCol>
                <a:gridCol w="748532">
                  <a:extLst>
                    <a:ext uri="{9D8B030D-6E8A-4147-A177-3AD203B41FA5}">
                      <a16:colId xmlns:a16="http://schemas.microsoft.com/office/drawing/2014/main" val="2337858822"/>
                    </a:ext>
                  </a:extLst>
                </a:gridCol>
                <a:gridCol w="748532">
                  <a:extLst>
                    <a:ext uri="{9D8B030D-6E8A-4147-A177-3AD203B41FA5}">
                      <a16:colId xmlns:a16="http://schemas.microsoft.com/office/drawing/2014/main" val="110760056"/>
                    </a:ext>
                  </a:extLst>
                </a:gridCol>
                <a:gridCol w="748532">
                  <a:extLst>
                    <a:ext uri="{9D8B030D-6E8A-4147-A177-3AD203B41FA5}">
                      <a16:colId xmlns:a16="http://schemas.microsoft.com/office/drawing/2014/main" val="2776706287"/>
                    </a:ext>
                  </a:extLst>
                </a:gridCol>
                <a:gridCol w="748532">
                  <a:extLst>
                    <a:ext uri="{9D8B030D-6E8A-4147-A177-3AD203B41FA5}">
                      <a16:colId xmlns:a16="http://schemas.microsoft.com/office/drawing/2014/main" val="793110894"/>
                    </a:ext>
                  </a:extLst>
                </a:gridCol>
                <a:gridCol w="748532">
                  <a:extLst>
                    <a:ext uri="{9D8B030D-6E8A-4147-A177-3AD203B41FA5}">
                      <a16:colId xmlns:a16="http://schemas.microsoft.com/office/drawing/2014/main" val="4204264989"/>
                    </a:ext>
                  </a:extLst>
                </a:gridCol>
              </a:tblGrid>
              <a:tr h="462192">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研修内容</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ja-JP" sz="1100" b="0" i="0" u="none" strike="noStrike" dirty="0">
                          <a:solidFill>
                            <a:srgbClr val="000000"/>
                          </a:solidFill>
                          <a:effectLst/>
                          <a:latin typeface="BIZ UDPゴシック" panose="020B0400000000000000" pitchFamily="50" charset="-128"/>
                          <a:ea typeface="BIZ UDPゴシック" panose="020B0400000000000000" pitchFamily="50" charset="-128"/>
                        </a:rPr>
                        <a:t>R</a:t>
                      </a: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８年</a:t>
                      </a:r>
                      <a:endParaRPr lang="en-US" altLang="ja-JP"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６月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７月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８月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９月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１０月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１１月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１２月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n-US" altLang="ja-JP" sz="1100" b="0" i="0" u="none" strike="noStrike" dirty="0">
                          <a:solidFill>
                            <a:srgbClr val="000000"/>
                          </a:solidFill>
                          <a:effectLst/>
                          <a:latin typeface="BIZ UDPゴシック" panose="020B0400000000000000" pitchFamily="50" charset="-128"/>
                          <a:ea typeface="BIZ UDPゴシック" panose="020B0400000000000000" pitchFamily="50" charset="-128"/>
                        </a:rPr>
                        <a:t>R</a:t>
                      </a: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９年</a:t>
                      </a:r>
                      <a:endParaRPr lang="en-US" altLang="ja-JP"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１月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844083" rtl="0" eaLnBrk="1" fontAlgn="ctr"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２月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844083" rtl="0" eaLnBrk="1" fontAlgn="ctr" latinLnBrk="0" hangingPunct="1">
                        <a:lnSpc>
                          <a:spcPct val="100000"/>
                        </a:lnSpc>
                        <a:spcBef>
                          <a:spcPts val="0"/>
                        </a:spcBef>
                        <a:spcAft>
                          <a:spcPts val="0"/>
                        </a:spcAft>
                        <a:buClrTx/>
                        <a:buSzTx/>
                        <a:buFontTx/>
                        <a:buNone/>
                        <a:tabLst/>
                        <a:defRPr/>
                      </a:pPr>
                      <a:r>
                        <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rPr>
                        <a:t>３月</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17526992"/>
                  </a:ext>
                </a:extLst>
              </a:tr>
              <a:tr h="809320">
                <a:tc>
                  <a:txBody>
                    <a:bodyPr/>
                    <a:lstStyle/>
                    <a:p>
                      <a:pPr algn="ctr" fontAlgn="t"/>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キックオフセミナー</a:t>
                      </a:r>
                      <a:endParaRPr lang="en-US" altLang="ja-JP"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1099810"/>
                  </a:ext>
                </a:extLst>
              </a:tr>
              <a:tr h="1285802">
                <a:tc>
                  <a:txBody>
                    <a:bodyPr/>
                    <a:lstStyle/>
                    <a:p>
                      <a:pPr algn="ctr" fontAlgn="t"/>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ＤＸ推進リーダー研修</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8251969"/>
                  </a:ext>
                </a:extLst>
              </a:tr>
              <a:tr h="800701">
                <a:tc>
                  <a:txBody>
                    <a:bodyPr/>
                    <a:lstStyle/>
                    <a:p>
                      <a:pPr algn="ctr" fontAlgn="t"/>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成果報告会</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6774093"/>
                  </a:ext>
                </a:extLst>
              </a:tr>
              <a:tr h="774855">
                <a:tc>
                  <a:txBody>
                    <a:bodyPr/>
                    <a:lstStyle/>
                    <a:p>
                      <a:pPr marL="0" marR="0" lvl="0" indent="0" algn="ctr" defTabSz="844083" rtl="0" eaLnBrk="1" fontAlgn="t"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ヘルプデスク</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782339"/>
                  </a:ext>
                </a:extLst>
              </a:tr>
              <a:tr h="774855">
                <a:tc>
                  <a:txBody>
                    <a:bodyPr/>
                    <a:lstStyle/>
                    <a:p>
                      <a:pPr marL="0" marR="0" lvl="0" indent="0" algn="ctr" defTabSz="844083" rtl="0" eaLnBrk="1" fontAlgn="t"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その他</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2585934"/>
                  </a:ext>
                </a:extLst>
              </a:tr>
            </a:tbl>
          </a:graphicData>
        </a:graphic>
      </p:graphicFrame>
      <p:sp>
        <p:nvSpPr>
          <p:cNvPr id="6" name="AutoShape 3">
            <a:extLst>
              <a:ext uri="{FF2B5EF4-FFF2-40B4-BE49-F238E27FC236}">
                <a16:creationId xmlns:a16="http://schemas.microsoft.com/office/drawing/2014/main" id="{2127E897-BC54-4C98-AB81-353819349C5B}"/>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sp>
        <p:nvSpPr>
          <p:cNvPr id="4" name="スライド番号プレースホルダー 3">
            <a:extLst>
              <a:ext uri="{FF2B5EF4-FFF2-40B4-BE49-F238E27FC236}">
                <a16:creationId xmlns:a16="http://schemas.microsoft.com/office/drawing/2014/main" id="{BDF98043-AD6B-BC0E-DE72-50D088A324C2}"/>
              </a:ext>
            </a:extLst>
          </p:cNvPr>
          <p:cNvSpPr>
            <a:spLocks noGrp="1"/>
          </p:cNvSpPr>
          <p:nvPr>
            <p:ph type="sldNum" sz="quarter" idx="11"/>
          </p:nvPr>
        </p:nvSpPr>
        <p:spPr/>
        <p:txBody>
          <a:bodyPr/>
          <a:lstStyle/>
          <a:p>
            <a:fld id="{FB3508C7-2FE0-4945-9CBD-863E05F850D2}" type="slidenum">
              <a:rPr lang="ja-JP" altLang="en-US" smtClean="0"/>
              <a:pPr/>
              <a:t>7</a:t>
            </a:fld>
            <a:endParaRPr lang="ja-JP" altLang="en-US" dirty="0"/>
          </a:p>
        </p:txBody>
      </p:sp>
    </p:spTree>
    <p:extLst>
      <p:ext uri="{BB962C8B-B14F-4D97-AF65-F5344CB8AC3E}">
        <p14:creationId xmlns:p14="http://schemas.microsoft.com/office/powerpoint/2010/main" val="70619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b="1" dirty="0">
                <a:solidFill>
                  <a:schemeClr val="tx2"/>
                </a:solidFill>
                <a:latin typeface="BIZ UDPゴシック" panose="020B0400000000000000" pitchFamily="50" charset="-128"/>
                <a:ea typeface="BIZ UDPゴシック" panose="020B0400000000000000" pitchFamily="50" charset="-128"/>
              </a:rPr>
              <a:t>２</a:t>
            </a:r>
            <a:r>
              <a:rPr lang="en-US" altLang="zh-TW" b="1" dirty="0">
                <a:solidFill>
                  <a:schemeClr val="tx2"/>
                </a:solidFill>
                <a:latin typeface="BIZ UDPゴシック" panose="020B0400000000000000" pitchFamily="50" charset="-128"/>
                <a:ea typeface="BIZ UDPゴシック" panose="020B0400000000000000" pitchFamily="50" charset="-128"/>
              </a:rPr>
              <a:t>.</a:t>
            </a:r>
            <a:r>
              <a:rPr lang="ja-JP" altLang="en-US" b="1" dirty="0">
                <a:solidFill>
                  <a:schemeClr val="tx2"/>
                </a:solidFill>
                <a:latin typeface="BIZ UDPゴシック" panose="020B0400000000000000" pitchFamily="50" charset="-128"/>
                <a:ea typeface="BIZ UDPゴシック" panose="020B0400000000000000" pitchFamily="50" charset="-128"/>
              </a:rPr>
              <a:t>業務遂行能力</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sp>
        <p:nvSpPr>
          <p:cNvPr id="6" name="AutoShape 3">
            <a:extLst>
              <a:ext uri="{FF2B5EF4-FFF2-40B4-BE49-F238E27FC236}">
                <a16:creationId xmlns:a16="http://schemas.microsoft.com/office/drawing/2014/main" id="{2127E897-BC54-4C98-AB81-353819349C5B}"/>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graphicFrame>
        <p:nvGraphicFramePr>
          <p:cNvPr id="10" name="Group 55">
            <a:extLst>
              <a:ext uri="{FF2B5EF4-FFF2-40B4-BE49-F238E27FC236}">
                <a16:creationId xmlns:a16="http://schemas.microsoft.com/office/drawing/2014/main" id="{E2EE21E3-5782-4FA4-8C8D-7996DAA54DD2}"/>
              </a:ext>
            </a:extLst>
          </p:cNvPr>
          <p:cNvGraphicFramePr>
            <a:graphicFrameLocks noGrp="1"/>
          </p:cNvGraphicFramePr>
          <p:nvPr>
            <p:extLst>
              <p:ext uri="{D42A27DB-BD31-4B8C-83A1-F6EECF244321}">
                <p14:modId xmlns:p14="http://schemas.microsoft.com/office/powerpoint/2010/main" val="2762135900"/>
              </p:ext>
            </p:extLst>
          </p:nvPr>
        </p:nvGraphicFramePr>
        <p:xfrm>
          <a:off x="224118" y="785340"/>
          <a:ext cx="9409402" cy="629653"/>
        </p:xfrm>
        <a:graphic>
          <a:graphicData uri="http://schemas.openxmlformats.org/drawingml/2006/table">
            <a:tbl>
              <a:tblPr/>
              <a:tblGrid>
                <a:gridCol w="9409402">
                  <a:extLst>
                    <a:ext uri="{9D8B030D-6E8A-4147-A177-3AD203B41FA5}">
                      <a16:colId xmlns:a16="http://schemas.microsoft.com/office/drawing/2014/main" val="20000"/>
                    </a:ext>
                  </a:extLst>
                </a:gridCol>
              </a:tblGrid>
              <a:tr h="223345">
                <a:tc>
                  <a:txBody>
                    <a:bodyPr/>
                    <a:lstStyle/>
                    <a:p>
                      <a:pPr lvl="0">
                        <a:lnSpc>
                          <a:spcPct val="110000"/>
                        </a:lnSpc>
                        <a:defRPr/>
                      </a:pP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（１）人員配置（研修全体を統括する者の知識・能力、経験等）</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1693">
                <a:tc>
                  <a:txBody>
                    <a:bodyPr/>
                    <a:lstStyle/>
                    <a:p>
                      <a:pPr lvl="0" algn="just">
                        <a:lnSpc>
                          <a:spcPct val="130000"/>
                        </a:lnSpc>
                        <a:spcAft>
                          <a:spcPts val="1200"/>
                        </a:spcAft>
                        <a:defRPr/>
                      </a:pPr>
                      <a:r>
                        <a:rPr lang="ja-JP" altLang="en-US" sz="1400" dirty="0">
                          <a:solidFill>
                            <a:schemeClr val="tx1"/>
                          </a:solidFill>
                          <a:latin typeface="BIZ UDPゴシック" panose="020B0400000000000000" pitchFamily="50" charset="-128"/>
                          <a:ea typeface="BIZ UDPゴシック" panose="020B0400000000000000" pitchFamily="50" charset="-128"/>
                        </a:rPr>
                        <a:t>本委託業務を行うに当たって配置する全体統括者について、詳細を記載すること。</a:t>
                      </a: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1" name="表 10"/>
          <p:cNvGraphicFramePr>
            <a:graphicFrameLocks noGrp="1"/>
          </p:cNvGraphicFramePr>
          <p:nvPr>
            <p:extLst>
              <p:ext uri="{D42A27DB-BD31-4B8C-83A1-F6EECF244321}">
                <p14:modId xmlns:p14="http://schemas.microsoft.com/office/powerpoint/2010/main" val="782962854"/>
              </p:ext>
            </p:extLst>
          </p:nvPr>
        </p:nvGraphicFramePr>
        <p:xfrm>
          <a:off x="224118" y="1651653"/>
          <a:ext cx="9409402" cy="4706617"/>
        </p:xfrm>
        <a:graphic>
          <a:graphicData uri="http://schemas.openxmlformats.org/drawingml/2006/table">
            <a:tbl>
              <a:tblPr/>
              <a:tblGrid>
                <a:gridCol w="1658470">
                  <a:extLst>
                    <a:ext uri="{9D8B030D-6E8A-4147-A177-3AD203B41FA5}">
                      <a16:colId xmlns:a16="http://schemas.microsoft.com/office/drawing/2014/main" val="4285026403"/>
                    </a:ext>
                  </a:extLst>
                </a:gridCol>
                <a:gridCol w="7750932">
                  <a:extLst>
                    <a:ext uri="{9D8B030D-6E8A-4147-A177-3AD203B41FA5}">
                      <a16:colId xmlns:a16="http://schemas.microsoft.com/office/drawing/2014/main" val="2298011317"/>
                    </a:ext>
                  </a:extLst>
                </a:gridCol>
              </a:tblGrid>
              <a:tr h="452767">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研修統括者</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nchor="ctr">
                    <a:lnL w="12700" cap="flat" cmpd="sng" algn="ctr">
                      <a:solidFill>
                        <a:schemeClr val="bg1">
                          <a:lumMod val="65000"/>
                        </a:schemeClr>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8948283"/>
                  </a:ext>
                </a:extLst>
              </a:tr>
              <a:tr h="2168847">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知識・能力・経験等</a:t>
                      </a:r>
                    </a:p>
                  </a:txBody>
                  <a:tcPr marL="72000" marR="72000" marT="36000" marB="3600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10546851"/>
                  </a:ext>
                </a:extLst>
              </a:tr>
              <a:tr h="891457">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経歴</a:t>
                      </a:r>
                    </a:p>
                  </a:txBody>
                  <a:tcPr marL="72000" marR="72000" marT="36000" marB="3600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739762674"/>
                  </a:ext>
                </a:extLst>
              </a:tr>
              <a:tr h="477567">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資格</a:t>
                      </a:r>
                    </a:p>
                  </a:txBody>
                  <a:tcPr marL="72000" marR="72000" marT="36000" marB="3600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20943716"/>
                  </a:ext>
                </a:extLst>
              </a:tr>
              <a:tr h="715979">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その他</a:t>
                      </a:r>
                    </a:p>
                  </a:txBody>
                  <a:tcPr marL="72000" marR="72000" marT="36000" marB="3600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9605104"/>
                  </a:ext>
                </a:extLst>
              </a:tr>
            </a:tbl>
          </a:graphicData>
        </a:graphic>
      </p:graphicFrame>
      <p:sp>
        <p:nvSpPr>
          <p:cNvPr id="2" name="スライド番号プレースホルダー 1">
            <a:extLst>
              <a:ext uri="{FF2B5EF4-FFF2-40B4-BE49-F238E27FC236}">
                <a16:creationId xmlns:a16="http://schemas.microsoft.com/office/drawing/2014/main" id="{84FF5D2F-026A-88C6-0976-8A156B2282BE}"/>
              </a:ext>
            </a:extLst>
          </p:cNvPr>
          <p:cNvSpPr>
            <a:spLocks noGrp="1"/>
          </p:cNvSpPr>
          <p:nvPr>
            <p:ph type="sldNum" sz="quarter" idx="11"/>
          </p:nvPr>
        </p:nvSpPr>
        <p:spPr/>
        <p:txBody>
          <a:bodyPr/>
          <a:lstStyle/>
          <a:p>
            <a:fld id="{FB3508C7-2FE0-4945-9CBD-863E05F850D2}" type="slidenum">
              <a:rPr lang="ja-JP" altLang="en-US" smtClean="0"/>
              <a:pPr/>
              <a:t>8</a:t>
            </a:fld>
            <a:endParaRPr lang="ja-JP" altLang="en-US" dirty="0"/>
          </a:p>
        </p:txBody>
      </p:sp>
    </p:spTree>
    <p:extLst>
      <p:ext uri="{BB962C8B-B14F-4D97-AF65-F5344CB8AC3E}">
        <p14:creationId xmlns:p14="http://schemas.microsoft.com/office/powerpoint/2010/main" val="3396887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zh-TW" altLang="en-US" b="1" dirty="0">
                <a:solidFill>
                  <a:schemeClr val="tx2"/>
                </a:solidFill>
                <a:latin typeface="BIZ UDPゴシック" panose="020B0400000000000000" pitchFamily="50" charset="-128"/>
                <a:ea typeface="BIZ UDPゴシック" panose="020B0400000000000000" pitchFamily="50" charset="-128"/>
              </a:rPr>
              <a:t>２</a:t>
            </a:r>
            <a:r>
              <a:rPr lang="en-US" altLang="zh-TW" b="1" dirty="0">
                <a:solidFill>
                  <a:schemeClr val="tx2"/>
                </a:solidFill>
                <a:latin typeface="BIZ UDPゴシック" panose="020B0400000000000000" pitchFamily="50" charset="-128"/>
                <a:ea typeface="BIZ UDPゴシック" panose="020B0400000000000000" pitchFamily="50" charset="-128"/>
              </a:rPr>
              <a:t>.</a:t>
            </a:r>
            <a:r>
              <a:rPr lang="zh-TW" altLang="en-US" b="1" dirty="0">
                <a:solidFill>
                  <a:schemeClr val="tx2"/>
                </a:solidFill>
                <a:latin typeface="BIZ UDPゴシック" panose="020B0400000000000000" pitchFamily="50" charset="-128"/>
                <a:ea typeface="BIZ UDPゴシック" panose="020B0400000000000000" pitchFamily="50" charset="-128"/>
              </a:rPr>
              <a:t>業務遂行能力</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E2EE21E3-5782-4FA4-8C8D-7996DAA54DD2}"/>
              </a:ext>
            </a:extLst>
          </p:cNvPr>
          <p:cNvGraphicFramePr>
            <a:graphicFrameLocks noGrp="1"/>
          </p:cNvGraphicFramePr>
          <p:nvPr>
            <p:extLst>
              <p:ext uri="{D42A27DB-BD31-4B8C-83A1-F6EECF244321}">
                <p14:modId xmlns:p14="http://schemas.microsoft.com/office/powerpoint/2010/main" val="127112001"/>
              </p:ext>
            </p:extLst>
          </p:nvPr>
        </p:nvGraphicFramePr>
        <p:xfrm>
          <a:off x="224118" y="785340"/>
          <a:ext cx="9409402" cy="907021"/>
        </p:xfrm>
        <a:graphic>
          <a:graphicData uri="http://schemas.openxmlformats.org/drawingml/2006/table">
            <a:tbl>
              <a:tblPr/>
              <a:tblGrid>
                <a:gridCol w="9409402">
                  <a:extLst>
                    <a:ext uri="{9D8B030D-6E8A-4147-A177-3AD203B41FA5}">
                      <a16:colId xmlns:a16="http://schemas.microsoft.com/office/drawing/2014/main" val="20000"/>
                    </a:ext>
                  </a:extLst>
                </a:gridCol>
              </a:tblGrid>
              <a:tr h="223345">
                <a:tc>
                  <a:txBody>
                    <a:bodyPr/>
                    <a:lstStyle/>
                    <a:p>
                      <a:pPr lvl="0">
                        <a:lnSpc>
                          <a:spcPct val="110000"/>
                        </a:lnSpc>
                        <a:defRPr/>
                      </a:pP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（２）研修講師</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1693">
                <a:tc>
                  <a:txBody>
                    <a:bodyPr/>
                    <a:lstStyle/>
                    <a:p>
                      <a:pPr lvl="0" algn="just">
                        <a:lnSpc>
                          <a:spcPct val="130000"/>
                        </a:lnSpc>
                        <a:spcAft>
                          <a:spcPts val="0"/>
                        </a:spcAft>
                        <a:defRPr/>
                      </a:pPr>
                      <a:r>
                        <a:rPr lang="ja-JP" altLang="en-US" sz="1400" dirty="0">
                          <a:solidFill>
                            <a:schemeClr val="tx1"/>
                          </a:solidFill>
                          <a:latin typeface="BIZ UDPゴシック" panose="020B0400000000000000" pitchFamily="50" charset="-128"/>
                          <a:ea typeface="BIZ UDPゴシック" panose="020B0400000000000000" pitchFamily="50" charset="-128"/>
                        </a:rPr>
                        <a:t>ＤＸ推進リーダー研修において想定している研修講師の経歴等について、詳細を記載すること。</a:t>
                      </a:r>
                      <a:endParaRPr lang="en-US" altLang="ja-JP" sz="1400" dirty="0">
                        <a:solidFill>
                          <a:schemeClr val="tx1"/>
                        </a:solidFill>
                        <a:latin typeface="BIZ UDPゴシック" panose="020B0400000000000000" pitchFamily="50" charset="-128"/>
                        <a:ea typeface="BIZ UDPゴシック" panose="020B0400000000000000" pitchFamily="50" charset="-128"/>
                      </a:endParaRPr>
                    </a:p>
                    <a:p>
                      <a:pPr lvl="0" algn="just">
                        <a:lnSpc>
                          <a:spcPct val="130000"/>
                        </a:lnSpc>
                        <a:spcAft>
                          <a:spcPts val="1200"/>
                        </a:spcAft>
                        <a:defRPr/>
                      </a:pPr>
                      <a:r>
                        <a:rPr lang="ja-JP" altLang="en-US" sz="1400" dirty="0">
                          <a:solidFill>
                            <a:schemeClr val="tx1"/>
                          </a:solidFill>
                          <a:latin typeface="BIZ UDPゴシック" panose="020B0400000000000000" pitchFamily="50" charset="-128"/>
                          <a:ea typeface="BIZ UDPゴシック" panose="020B0400000000000000" pitchFamily="50" charset="-128"/>
                        </a:rPr>
                        <a:t>（必要に応じて、シートを複写して追加しても構わない）</a:t>
                      </a: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 name="表 1"/>
          <p:cNvGraphicFramePr>
            <a:graphicFrameLocks noGrp="1"/>
          </p:cNvGraphicFramePr>
          <p:nvPr>
            <p:extLst>
              <p:ext uri="{D42A27DB-BD31-4B8C-83A1-F6EECF244321}">
                <p14:modId xmlns:p14="http://schemas.microsoft.com/office/powerpoint/2010/main" val="2663308752"/>
              </p:ext>
            </p:extLst>
          </p:nvPr>
        </p:nvGraphicFramePr>
        <p:xfrm>
          <a:off x="224118" y="1855433"/>
          <a:ext cx="9409402" cy="4577265"/>
        </p:xfrm>
        <a:graphic>
          <a:graphicData uri="http://schemas.openxmlformats.org/drawingml/2006/table">
            <a:tbl>
              <a:tblPr/>
              <a:tblGrid>
                <a:gridCol w="1658470">
                  <a:extLst>
                    <a:ext uri="{9D8B030D-6E8A-4147-A177-3AD203B41FA5}">
                      <a16:colId xmlns:a16="http://schemas.microsoft.com/office/drawing/2014/main" val="4285026403"/>
                    </a:ext>
                  </a:extLst>
                </a:gridCol>
                <a:gridCol w="7750932">
                  <a:extLst>
                    <a:ext uri="{9D8B030D-6E8A-4147-A177-3AD203B41FA5}">
                      <a16:colId xmlns:a16="http://schemas.microsoft.com/office/drawing/2014/main" val="2298011317"/>
                    </a:ext>
                  </a:extLst>
                </a:gridCol>
              </a:tblGrid>
              <a:tr h="440324">
                <a:tc gridSpan="2">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テーマ　</a:t>
                      </a: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a:t>
                      </a: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a:t>
                      </a:r>
                    </a:p>
                  </a:txBody>
                  <a:tcPr marL="72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dirty="0"/>
                    </a:p>
                  </a:txBody>
                  <a:tcPr marL="72000" marR="72000" marT="36000" marB="3600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8948283"/>
                  </a:ext>
                </a:extLst>
              </a:tr>
              <a:tr h="2109240">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知識・能力・経験等</a:t>
                      </a:r>
                    </a:p>
                  </a:txBody>
                  <a:tcPr marL="72000" marR="72000" marT="36000" marB="3600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10546851"/>
                  </a:ext>
                </a:extLst>
              </a:tr>
              <a:tr h="866957">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経歴</a:t>
                      </a:r>
                    </a:p>
                  </a:txBody>
                  <a:tcPr marL="72000" marR="72000" marT="36000" marB="3600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739762674"/>
                  </a:ext>
                </a:extLst>
              </a:tr>
              <a:tr h="464442">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資格</a:t>
                      </a:r>
                    </a:p>
                  </a:txBody>
                  <a:tcPr marL="72000" marR="72000" marT="36000" marB="3600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20943716"/>
                  </a:ext>
                </a:extLst>
              </a:tr>
              <a:tr h="696302">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その他</a:t>
                      </a:r>
                    </a:p>
                  </a:txBody>
                  <a:tcPr marL="72000" marR="72000" marT="36000" marB="3600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9605104"/>
                  </a:ext>
                </a:extLst>
              </a:tr>
            </a:tbl>
          </a:graphicData>
        </a:graphic>
      </p:graphicFrame>
      <p:sp>
        <p:nvSpPr>
          <p:cNvPr id="7" name="AutoShape 3">
            <a:extLst>
              <a:ext uri="{FF2B5EF4-FFF2-40B4-BE49-F238E27FC236}">
                <a16:creationId xmlns:a16="http://schemas.microsoft.com/office/drawing/2014/main" id="{2127E897-BC54-4C98-AB81-353819349C5B}"/>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sp>
        <p:nvSpPr>
          <p:cNvPr id="6" name="スライド番号プレースホルダー 5">
            <a:extLst>
              <a:ext uri="{FF2B5EF4-FFF2-40B4-BE49-F238E27FC236}">
                <a16:creationId xmlns:a16="http://schemas.microsoft.com/office/drawing/2014/main" id="{3753FA54-573B-1F11-D3DE-9E7A205623F0}"/>
              </a:ext>
            </a:extLst>
          </p:cNvPr>
          <p:cNvSpPr>
            <a:spLocks noGrp="1"/>
          </p:cNvSpPr>
          <p:nvPr>
            <p:ph type="sldNum" sz="quarter" idx="11"/>
          </p:nvPr>
        </p:nvSpPr>
        <p:spPr/>
        <p:txBody>
          <a:bodyPr/>
          <a:lstStyle/>
          <a:p>
            <a:fld id="{FB3508C7-2FE0-4945-9CBD-863E05F850D2}" type="slidenum">
              <a:rPr lang="ja-JP" altLang="en-US" smtClean="0"/>
              <a:pPr/>
              <a:t>9</a:t>
            </a:fld>
            <a:endParaRPr lang="ja-JP" altLang="en-US" dirty="0"/>
          </a:p>
        </p:txBody>
      </p:sp>
    </p:spTree>
    <p:extLst>
      <p:ext uri="{BB962C8B-B14F-4D97-AF65-F5344CB8AC3E}">
        <p14:creationId xmlns:p14="http://schemas.microsoft.com/office/powerpoint/2010/main" val="1471584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b="1" dirty="0">
                <a:solidFill>
                  <a:schemeClr val="tx2"/>
                </a:solidFill>
                <a:latin typeface="BIZ UDPゴシック" panose="020B0400000000000000" pitchFamily="50" charset="-128"/>
                <a:ea typeface="BIZ UDPゴシック" panose="020B0400000000000000" pitchFamily="50" charset="-128"/>
              </a:rPr>
              <a:t>３</a:t>
            </a:r>
            <a:r>
              <a:rPr lang="en-US" altLang="zh-TW" b="1" dirty="0">
                <a:solidFill>
                  <a:schemeClr val="tx2"/>
                </a:solidFill>
                <a:latin typeface="BIZ UDPゴシック" panose="020B0400000000000000" pitchFamily="50" charset="-128"/>
                <a:ea typeface="BIZ UDPゴシック" panose="020B0400000000000000" pitchFamily="50" charset="-128"/>
              </a:rPr>
              <a:t>.</a:t>
            </a:r>
            <a:r>
              <a:rPr lang="zh-TW" altLang="en-US" b="1" dirty="0">
                <a:solidFill>
                  <a:schemeClr val="tx2"/>
                </a:solidFill>
                <a:latin typeface="BIZ UDPゴシック" panose="020B0400000000000000" pitchFamily="50" charset="-128"/>
                <a:ea typeface="BIZ UDPゴシック" panose="020B0400000000000000" pitchFamily="50" charset="-128"/>
              </a:rPr>
              <a:t>業務</a:t>
            </a:r>
            <a:r>
              <a:rPr lang="ja-JP" altLang="en-US" b="1" dirty="0">
                <a:solidFill>
                  <a:schemeClr val="tx2"/>
                </a:solidFill>
                <a:latin typeface="BIZ UDPゴシック" panose="020B0400000000000000" pitchFamily="50" charset="-128"/>
                <a:ea typeface="BIZ UDPゴシック" panose="020B0400000000000000" pitchFamily="50" charset="-128"/>
              </a:rPr>
              <a:t>実施体制</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E2EE21E3-5782-4FA4-8C8D-7996DAA54DD2}"/>
              </a:ext>
            </a:extLst>
          </p:cNvPr>
          <p:cNvGraphicFramePr>
            <a:graphicFrameLocks noGrp="1"/>
          </p:cNvGraphicFramePr>
          <p:nvPr>
            <p:extLst>
              <p:ext uri="{D42A27DB-BD31-4B8C-83A1-F6EECF244321}">
                <p14:modId xmlns:p14="http://schemas.microsoft.com/office/powerpoint/2010/main" val="1022161938"/>
              </p:ext>
            </p:extLst>
          </p:nvPr>
        </p:nvGraphicFramePr>
        <p:xfrm>
          <a:off x="319814" y="849138"/>
          <a:ext cx="8622168" cy="846031"/>
        </p:xfrm>
        <a:graphic>
          <a:graphicData uri="http://schemas.openxmlformats.org/drawingml/2006/table">
            <a:tbl>
              <a:tblPr/>
              <a:tblGrid>
                <a:gridCol w="8622168">
                  <a:extLst>
                    <a:ext uri="{9D8B030D-6E8A-4147-A177-3AD203B41FA5}">
                      <a16:colId xmlns:a16="http://schemas.microsoft.com/office/drawing/2014/main" val="20000"/>
                    </a:ext>
                  </a:extLst>
                </a:gridCol>
              </a:tblGrid>
              <a:tr h="370181">
                <a:tc>
                  <a:txBody>
                    <a:bodyPr/>
                    <a:lstStyle/>
                    <a:p>
                      <a:pPr lvl="0">
                        <a:lnSpc>
                          <a:spcPct val="110000"/>
                        </a:lnSpc>
                        <a:defRPr/>
                      </a:pP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（１）委託業務の実施体制</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49995">
                <a:tc>
                  <a:txBody>
                    <a:bodyPr/>
                    <a:lstStyle/>
                    <a:p>
                      <a:pPr marL="0" marR="0" lvl="0" indent="0" algn="just" defTabSz="844083" rtl="0" eaLnBrk="1" fontAlgn="auto" latinLnBrk="0" hangingPunct="1">
                        <a:lnSpc>
                          <a:spcPct val="130000"/>
                        </a:lnSpc>
                        <a:spcBef>
                          <a:spcPts val="0"/>
                        </a:spcBef>
                        <a:spcAft>
                          <a:spcPts val="1200"/>
                        </a:spcAft>
                        <a:buClrTx/>
                        <a:buSzTx/>
                        <a:buFontTx/>
                        <a:buNone/>
                        <a:tabLst/>
                        <a:defRPr/>
                      </a:pPr>
                      <a:r>
                        <a:rPr lang="ja-JP" altLang="en-US" sz="1400" dirty="0">
                          <a:solidFill>
                            <a:schemeClr val="tx1"/>
                          </a:solidFill>
                          <a:latin typeface="BIZ UDPゴシック" panose="020B0400000000000000" pitchFamily="50" charset="-128"/>
                          <a:ea typeface="BIZ UDPゴシック" panose="020B0400000000000000" pitchFamily="50" charset="-128"/>
                        </a:rPr>
                        <a:t>本委託業務を行うに当たっての業務実施体制と業務に携わる者の役割について、詳細を記載すること。</a:t>
                      </a: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AutoShape 3">
            <a:extLst>
              <a:ext uri="{FF2B5EF4-FFF2-40B4-BE49-F238E27FC236}">
                <a16:creationId xmlns:a16="http://schemas.microsoft.com/office/drawing/2014/main" id="{2127E897-BC54-4C98-AB81-353819349C5B}"/>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graphicFrame>
        <p:nvGraphicFramePr>
          <p:cNvPr id="10" name="表 9"/>
          <p:cNvGraphicFramePr>
            <a:graphicFrameLocks noGrp="1"/>
          </p:cNvGraphicFramePr>
          <p:nvPr/>
        </p:nvGraphicFramePr>
        <p:xfrm>
          <a:off x="272480" y="1688304"/>
          <a:ext cx="9361040" cy="4784214"/>
        </p:xfrm>
        <a:graphic>
          <a:graphicData uri="http://schemas.openxmlformats.org/drawingml/2006/table">
            <a:tbl>
              <a:tblPr/>
              <a:tblGrid>
                <a:gridCol w="9361040">
                  <a:extLst>
                    <a:ext uri="{9D8B030D-6E8A-4147-A177-3AD203B41FA5}">
                      <a16:colId xmlns:a16="http://schemas.microsoft.com/office/drawing/2014/main" val="2298011317"/>
                    </a:ext>
                  </a:extLst>
                </a:gridCol>
              </a:tblGrid>
              <a:tr h="4784214">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8948283"/>
                  </a:ext>
                </a:extLst>
              </a:tr>
            </a:tbl>
          </a:graphicData>
        </a:graphic>
      </p:graphicFrame>
      <p:sp>
        <p:nvSpPr>
          <p:cNvPr id="2" name="スライド番号プレースホルダー 1">
            <a:extLst>
              <a:ext uri="{FF2B5EF4-FFF2-40B4-BE49-F238E27FC236}">
                <a16:creationId xmlns:a16="http://schemas.microsoft.com/office/drawing/2014/main" id="{2C39628D-B61E-3837-D023-B51FBC7B9A6F}"/>
              </a:ext>
            </a:extLst>
          </p:cNvPr>
          <p:cNvSpPr>
            <a:spLocks noGrp="1"/>
          </p:cNvSpPr>
          <p:nvPr>
            <p:ph type="sldNum" sz="quarter" idx="11"/>
          </p:nvPr>
        </p:nvSpPr>
        <p:spPr/>
        <p:txBody>
          <a:bodyPr/>
          <a:lstStyle/>
          <a:p>
            <a:fld id="{FB3508C7-2FE0-4945-9CBD-863E05F850D2}" type="slidenum">
              <a:rPr lang="ja-JP" altLang="en-US" smtClean="0"/>
              <a:pPr/>
              <a:t>10</a:t>
            </a:fld>
            <a:endParaRPr lang="ja-JP" altLang="en-US" dirty="0"/>
          </a:p>
        </p:txBody>
      </p:sp>
    </p:spTree>
    <p:extLst>
      <p:ext uri="{BB962C8B-B14F-4D97-AF65-F5344CB8AC3E}">
        <p14:creationId xmlns:p14="http://schemas.microsoft.com/office/powerpoint/2010/main" val="93182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zh-TW" b="1" dirty="0">
                <a:solidFill>
                  <a:schemeClr val="tx2"/>
                </a:solidFill>
                <a:latin typeface="BIZ UDPゴシック" panose="020B0400000000000000" pitchFamily="50" charset="-128"/>
                <a:ea typeface="BIZ UDPゴシック" panose="020B0400000000000000" pitchFamily="50" charset="-128"/>
              </a:rPr>
              <a:t>3.</a:t>
            </a:r>
            <a:r>
              <a:rPr lang="zh-TW" altLang="en-US" b="1" dirty="0">
                <a:solidFill>
                  <a:schemeClr val="tx2"/>
                </a:solidFill>
                <a:latin typeface="BIZ UDPゴシック" panose="020B0400000000000000" pitchFamily="50" charset="-128"/>
                <a:ea typeface="BIZ UDPゴシック" panose="020B0400000000000000" pitchFamily="50" charset="-128"/>
              </a:rPr>
              <a:t>業務実施体制</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E2EE21E3-5782-4FA4-8C8D-7996DAA54DD2}"/>
              </a:ext>
            </a:extLst>
          </p:cNvPr>
          <p:cNvGraphicFramePr>
            <a:graphicFrameLocks noGrp="1"/>
          </p:cNvGraphicFramePr>
          <p:nvPr>
            <p:extLst>
              <p:ext uri="{D42A27DB-BD31-4B8C-83A1-F6EECF244321}">
                <p14:modId xmlns:p14="http://schemas.microsoft.com/office/powerpoint/2010/main" val="2801709792"/>
              </p:ext>
            </p:extLst>
          </p:nvPr>
        </p:nvGraphicFramePr>
        <p:xfrm>
          <a:off x="346911" y="811735"/>
          <a:ext cx="8244198" cy="622265"/>
        </p:xfrm>
        <a:graphic>
          <a:graphicData uri="http://schemas.openxmlformats.org/drawingml/2006/table">
            <a:tbl>
              <a:tblPr/>
              <a:tblGrid>
                <a:gridCol w="8244198">
                  <a:extLst>
                    <a:ext uri="{9D8B030D-6E8A-4147-A177-3AD203B41FA5}">
                      <a16:colId xmlns:a16="http://schemas.microsoft.com/office/drawing/2014/main" val="20000"/>
                    </a:ext>
                  </a:extLst>
                </a:gridCol>
              </a:tblGrid>
              <a:tr h="382293">
                <a:tc>
                  <a:txBody>
                    <a:bodyPr/>
                    <a:lstStyle/>
                    <a:p>
                      <a:pPr lvl="0">
                        <a:lnSpc>
                          <a:spcPct val="110000"/>
                        </a:lnSpc>
                        <a:defRPr/>
                      </a:pP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（２）再委託先</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6229">
                <a:tc>
                  <a:txBody>
                    <a:bodyPr/>
                    <a:lstStyle/>
                    <a:p>
                      <a:pPr lvl="0" algn="just">
                        <a:lnSpc>
                          <a:spcPct val="130000"/>
                        </a:lnSpc>
                        <a:spcAft>
                          <a:spcPts val="1200"/>
                        </a:spcAft>
                        <a:defRPr/>
                      </a:pPr>
                      <a:r>
                        <a:rPr lang="ja-JP" altLang="en-US" sz="1200" dirty="0">
                          <a:solidFill>
                            <a:schemeClr val="tx1"/>
                          </a:solidFill>
                          <a:latin typeface="BIZ UDPゴシック" panose="020B0400000000000000" pitchFamily="50" charset="-128"/>
                          <a:ea typeface="BIZ UDPゴシック" panose="020B0400000000000000" pitchFamily="50" charset="-128"/>
                        </a:rPr>
                        <a:t>業務の全部又は一部を委託、又は請け負わせる場合は、再委託先の概要や業務内容を下表に記載すること。</a:t>
                      </a: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3" name="表 2"/>
          <p:cNvGraphicFramePr>
            <a:graphicFrameLocks noGrp="1"/>
          </p:cNvGraphicFramePr>
          <p:nvPr>
            <p:extLst>
              <p:ext uri="{D42A27DB-BD31-4B8C-83A1-F6EECF244321}">
                <p14:modId xmlns:p14="http://schemas.microsoft.com/office/powerpoint/2010/main" val="455212500"/>
              </p:ext>
            </p:extLst>
          </p:nvPr>
        </p:nvGraphicFramePr>
        <p:xfrm>
          <a:off x="272481" y="1598328"/>
          <a:ext cx="9361038" cy="4086264"/>
        </p:xfrm>
        <a:graphic>
          <a:graphicData uri="http://schemas.openxmlformats.org/drawingml/2006/table">
            <a:tbl>
              <a:tblPr/>
              <a:tblGrid>
                <a:gridCol w="1752706">
                  <a:extLst>
                    <a:ext uri="{9D8B030D-6E8A-4147-A177-3AD203B41FA5}">
                      <a16:colId xmlns:a16="http://schemas.microsoft.com/office/drawing/2014/main" val="1808299985"/>
                    </a:ext>
                  </a:extLst>
                </a:gridCol>
                <a:gridCol w="1367013">
                  <a:extLst>
                    <a:ext uri="{9D8B030D-6E8A-4147-A177-3AD203B41FA5}">
                      <a16:colId xmlns:a16="http://schemas.microsoft.com/office/drawing/2014/main" val="1080184661"/>
                    </a:ext>
                  </a:extLst>
                </a:gridCol>
                <a:gridCol w="1955160">
                  <a:extLst>
                    <a:ext uri="{9D8B030D-6E8A-4147-A177-3AD203B41FA5}">
                      <a16:colId xmlns:a16="http://schemas.microsoft.com/office/drawing/2014/main" val="2754631379"/>
                    </a:ext>
                  </a:extLst>
                </a:gridCol>
                <a:gridCol w="2836195">
                  <a:extLst>
                    <a:ext uri="{9D8B030D-6E8A-4147-A177-3AD203B41FA5}">
                      <a16:colId xmlns:a16="http://schemas.microsoft.com/office/drawing/2014/main" val="3601029151"/>
                    </a:ext>
                  </a:extLst>
                </a:gridCol>
                <a:gridCol w="1449964">
                  <a:extLst>
                    <a:ext uri="{9D8B030D-6E8A-4147-A177-3AD203B41FA5}">
                      <a16:colId xmlns:a16="http://schemas.microsoft.com/office/drawing/2014/main" val="2887686551"/>
                    </a:ext>
                  </a:extLst>
                </a:gridCol>
              </a:tblGrid>
              <a:tr h="225914">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（ふりがな）</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gridSpan="4">
                  <a:txBody>
                    <a:bodyPr/>
                    <a:lstStyle/>
                    <a:p>
                      <a:pPr algn="ctr" fontAlgn="ctr"/>
                      <a:r>
                        <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512585901"/>
                  </a:ext>
                </a:extLst>
              </a:tr>
              <a:tr h="225914">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商号又は名称</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28314878"/>
                  </a:ext>
                </a:extLst>
              </a:tr>
              <a:tr h="225914">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（ふりがな）</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gridSpan="4">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748018320"/>
                  </a:ext>
                </a:extLst>
              </a:tr>
              <a:tr h="225914">
                <a:tc>
                  <a:txBody>
                    <a:bodyPr/>
                    <a:lstStyle/>
                    <a:p>
                      <a:pPr algn="ctr" fontAlgn="ctr"/>
                      <a:r>
                        <a:rPr lang="zh-TW"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代表者職氏名</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07995792"/>
                  </a:ext>
                </a:extLst>
              </a:tr>
              <a:tr h="225914">
                <a:tc rowSpan="3">
                  <a:txBody>
                    <a:bodyPr/>
                    <a:lstStyle/>
                    <a:p>
                      <a:pPr algn="ctr" fontAlgn="ctr"/>
                      <a:r>
                        <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rPr>
                        <a:t>所在地</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郵便番号</a:t>
                      </a:r>
                    </a:p>
                  </a:txBody>
                  <a:tcPr marL="4473" marR="4473" marT="4473"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gridSpan="3">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pPr algn="ctr" fontAlgn="ctr"/>
                      <a:endPar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4473" marR="4473" marT="4473"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166277965"/>
                  </a:ext>
                </a:extLst>
              </a:tr>
              <a:tr h="225914">
                <a:tc vMerge="1">
                  <a:txBody>
                    <a:bodyPr/>
                    <a:lstStyle/>
                    <a:p>
                      <a:endParaRPr kumimoji="1" lang="ja-JP" altLang="en-US"/>
                    </a:p>
                  </a:txBody>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住所</a:t>
                      </a:r>
                    </a:p>
                  </a:txBody>
                  <a:tcPr marL="4473" marR="4473" marT="4473"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gridSpan="3">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pPr algn="ctr" fontAlgn="ctr"/>
                      <a:endPar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4473" marR="4473" marT="4473"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4283133529"/>
                  </a:ext>
                </a:extLst>
              </a:tr>
              <a:tr h="225914">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BIZ UDPゴシック" panose="020B0400000000000000" pitchFamily="50" charset="-128"/>
                          <a:ea typeface="BIZ UDPゴシック" panose="020B0400000000000000" pitchFamily="50" charset="-128"/>
                        </a:rPr>
                        <a:t>WEB</a:t>
                      </a: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サイト</a:t>
                      </a:r>
                    </a:p>
                  </a:txBody>
                  <a:tcPr marL="4473" marR="4473" marT="4473"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473" marR="4473" marT="4473"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853070765"/>
                  </a:ext>
                </a:extLst>
              </a:tr>
              <a:tr h="225914">
                <a:tc rowSpan="2">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連絡先</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T E L</a:t>
                      </a:r>
                    </a:p>
                  </a:txBody>
                  <a:tcPr marL="4473" marR="4473" marT="4473"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gridSpan="3">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pPr algn="ctr"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473" marR="4473" marT="4473"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053362322"/>
                  </a:ext>
                </a:extLst>
              </a:tr>
              <a:tr h="225914">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E-MAIL</a:t>
                      </a:r>
                    </a:p>
                  </a:txBody>
                  <a:tcPr marL="4473" marR="4473" marT="4473"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fontAlgn="ctr"/>
                      <a:r>
                        <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fontAlgn="ctr"/>
                      <a:endPar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4473" marR="4473" marT="4473"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009368584"/>
                  </a:ext>
                </a:extLst>
              </a:tr>
              <a:tr h="257445">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設立年月日</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151299541"/>
                  </a:ext>
                </a:extLst>
              </a:tr>
              <a:tr h="265224">
                <a:tc>
                  <a:txBody>
                    <a:bodyPr/>
                    <a:lstStyle/>
                    <a:p>
                      <a:pPr algn="ctr" fontAlgn="ctr"/>
                      <a:r>
                        <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rPr>
                        <a:t>資本金</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50978486"/>
                  </a:ext>
                </a:extLst>
              </a:tr>
              <a:tr h="225914">
                <a:tc rowSpan="3">
                  <a:txBody>
                    <a:bodyPr/>
                    <a:lstStyle/>
                    <a:p>
                      <a:pPr algn="ctr" fontAlgn="ctr"/>
                      <a:r>
                        <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rPr>
                        <a:t>従業員数</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従業員</a:t>
                      </a:r>
                    </a:p>
                  </a:txBody>
                  <a:tcPr marL="4473" marR="4473" marT="447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rPr>
                        <a:t>名</a:t>
                      </a:r>
                    </a:p>
                  </a:txBody>
                  <a:tcPr marL="4473" marR="4473" marT="447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2238460"/>
                  </a:ext>
                </a:extLst>
              </a:tr>
              <a:tr h="225914">
                <a:tc vMerge="1">
                  <a:txBody>
                    <a:bodyPr/>
                    <a:lstStyle/>
                    <a:p>
                      <a:endParaRPr kumimoji="1" lang="ja-JP" altLang="en-US"/>
                    </a:p>
                  </a:txBody>
                  <a:tcPr/>
                </a:tc>
                <a:tc gridSpan="2">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ﾊﾟｰﾄ･ｱﾙﾊﾞｲﾄ</a:t>
                      </a:r>
                    </a:p>
                  </a:txBody>
                  <a:tcPr marL="4473" marR="4473" marT="447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rPr>
                        <a:t>名</a:t>
                      </a:r>
                    </a:p>
                  </a:txBody>
                  <a:tcPr marL="4473" marR="4473" marT="447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290825"/>
                  </a:ext>
                </a:extLst>
              </a:tr>
              <a:tr h="225914">
                <a:tc vMerge="1">
                  <a:txBody>
                    <a:bodyPr/>
                    <a:lstStyle/>
                    <a:p>
                      <a:endParaRPr kumimoji="1" lang="ja-JP" altLang="en-US"/>
                    </a:p>
                  </a:txBody>
                  <a:tcPr/>
                </a:tc>
                <a:tc gridSpan="2">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合計</a:t>
                      </a:r>
                    </a:p>
                  </a:txBody>
                  <a:tcPr marL="4473" marR="4473" marT="447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endParaRPr lang="en-US" altLang="ja-JP"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473" marR="4473" marT="447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rPr>
                        <a:t>名</a:t>
                      </a:r>
                    </a:p>
                  </a:txBody>
                  <a:tcPr marL="4473" marR="4473" marT="447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2910038"/>
                  </a:ext>
                </a:extLst>
              </a:tr>
              <a:tr h="278496">
                <a:tc>
                  <a:txBody>
                    <a:bodyPr/>
                    <a:lstStyle/>
                    <a:p>
                      <a:pPr algn="ctr" fontAlgn="ctr"/>
                      <a:r>
                        <a:rPr lang="ja-JP" altLang="en-US" sz="1100" b="0" i="0" u="none" strike="noStrike">
                          <a:solidFill>
                            <a:srgbClr val="000000"/>
                          </a:solidFill>
                          <a:effectLst/>
                          <a:latin typeface="BIZ UDPゴシック" panose="020B0400000000000000" pitchFamily="50" charset="-128"/>
                          <a:ea typeface="BIZ UDPゴシック" panose="020B0400000000000000" pitchFamily="50" charset="-128"/>
                        </a:rPr>
                        <a:t>事業内容</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58164583"/>
                  </a:ext>
                </a:extLst>
              </a:tr>
              <a:tr h="348217">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提案者との関係</a:t>
                      </a:r>
                      <a:b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（資本関係、提携関係等）</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635514159"/>
                  </a:ext>
                </a:extLst>
              </a:tr>
              <a:tr h="225914">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本事業における役割</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l"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4473" marR="4473" marT="44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559860142"/>
                  </a:ext>
                </a:extLst>
              </a:tr>
            </a:tbl>
          </a:graphicData>
        </a:graphic>
      </p:graphicFrame>
      <p:sp>
        <p:nvSpPr>
          <p:cNvPr id="6" name="AutoShape 3">
            <a:extLst>
              <a:ext uri="{FF2B5EF4-FFF2-40B4-BE49-F238E27FC236}">
                <a16:creationId xmlns:a16="http://schemas.microsoft.com/office/drawing/2014/main" id="{E594EB14-87A4-2A4D-9ED7-B889D28931FA}"/>
              </a:ext>
            </a:extLst>
          </p:cNvPr>
          <p:cNvSpPr>
            <a:spLocks noChangeArrowheads="1"/>
          </p:cNvSpPr>
          <p:nvPr/>
        </p:nvSpPr>
        <p:spPr bwMode="auto">
          <a:xfrm>
            <a:off x="272480" y="5745062"/>
            <a:ext cx="9361039" cy="786735"/>
          </a:xfrm>
          <a:prstGeom prst="roundRect">
            <a:avLst>
              <a:gd name="adj" fmla="val 3409"/>
            </a:avLst>
          </a:prstGeom>
          <a:solidFill>
            <a:schemeClr val="bg1">
              <a:lumMod val="95000"/>
            </a:schemeClr>
          </a:solidFill>
          <a:ln w="6350">
            <a:noFill/>
          </a:ln>
          <a:effectLst/>
        </p:spPr>
        <p:txBody>
          <a:bodyPr wrap="square" lIns="166154" tIns="132923" rIns="166154" bIns="116307" anchor="t" anchorCtr="0">
            <a:spAutoFit/>
          </a:bodyPr>
          <a:lstStyle/>
          <a:p>
            <a:pPr marL="158265" indent="-158265" algn="just" defTabSz="844083">
              <a:lnSpc>
                <a:spcPct val="120000"/>
              </a:lnSpc>
              <a:spcAft>
                <a:spcPts val="277"/>
              </a:spcAft>
              <a:buFont typeface="Zapf Dingbats"/>
              <a:buChar char="✱"/>
              <a:defRPr/>
            </a:pPr>
            <a:r>
              <a:rPr kumimoji="1" lang="ja-JP" altLang="en-US" sz="800" dirty="0">
                <a:solidFill>
                  <a:srgbClr val="333333"/>
                </a:solidFill>
                <a:latin typeface="BIZ UDPゴシック" panose="020B0400000000000000" pitchFamily="50" charset="-128"/>
                <a:ea typeface="BIZ UDPゴシック" panose="020B0400000000000000" pitchFamily="50" charset="-128"/>
                <a:cs typeface="メイリオ" pitchFamily="50" charset="-128"/>
              </a:rPr>
              <a:t>再委託を予定している法人すべてを記載すること。</a:t>
            </a:r>
            <a:endParaRPr kumimoji="1" lang="en-US" altLang="ja-JP" sz="800" dirty="0">
              <a:solidFill>
                <a:srgbClr val="333333"/>
              </a:solidFill>
              <a:latin typeface="BIZ UDPゴシック" panose="020B0400000000000000" pitchFamily="50" charset="-128"/>
              <a:ea typeface="BIZ UDPゴシック" panose="020B0400000000000000" pitchFamily="50" charset="-128"/>
              <a:cs typeface="メイリオ" pitchFamily="50" charset="-128"/>
            </a:endParaRPr>
          </a:p>
          <a:p>
            <a:pPr marL="158265" indent="-158265" algn="just" defTabSz="844083">
              <a:lnSpc>
                <a:spcPct val="120000"/>
              </a:lnSpc>
              <a:spcAft>
                <a:spcPts val="277"/>
              </a:spcAft>
              <a:buFont typeface="Zapf Dingbats"/>
              <a:buChar char="✱"/>
              <a:defRPr/>
            </a:pPr>
            <a:r>
              <a:rPr kumimoji="1" lang="ja-JP" altLang="en-US" sz="800" dirty="0">
                <a:solidFill>
                  <a:srgbClr val="333333"/>
                </a:solidFill>
                <a:latin typeface="BIZ UDPゴシック" panose="020B0400000000000000" pitchFamily="50" charset="-128"/>
                <a:ea typeface="BIZ UDPゴシック" panose="020B0400000000000000" pitchFamily="50" charset="-128"/>
                <a:cs typeface="メイリオ" pitchFamily="50" charset="-128"/>
              </a:rPr>
              <a:t>再委託の予定がない場合は、上記表空欄に「再委託の予定なし」と記載すること。</a:t>
            </a:r>
            <a:endParaRPr kumimoji="1" lang="en-US" altLang="ja-JP" sz="800" dirty="0">
              <a:solidFill>
                <a:srgbClr val="333333"/>
              </a:solidFill>
              <a:latin typeface="BIZ UDPゴシック" panose="020B0400000000000000" pitchFamily="50" charset="-128"/>
              <a:ea typeface="BIZ UDPゴシック" panose="020B0400000000000000" pitchFamily="50" charset="-128"/>
              <a:cs typeface="メイリオ" pitchFamily="50" charset="-128"/>
            </a:endParaRPr>
          </a:p>
          <a:p>
            <a:pPr marL="158265" indent="-158265" algn="just" defTabSz="844083">
              <a:lnSpc>
                <a:spcPct val="120000"/>
              </a:lnSpc>
              <a:spcAft>
                <a:spcPts val="277"/>
              </a:spcAft>
              <a:buFont typeface="Zapf Dingbats"/>
              <a:buChar char="✱"/>
              <a:defRPr/>
            </a:pPr>
            <a:r>
              <a:rPr kumimoji="1" lang="ja-JP" altLang="en-US" sz="800" dirty="0">
                <a:solidFill>
                  <a:srgbClr val="333333"/>
                </a:solidFill>
                <a:latin typeface="BIZ UDPゴシック" panose="020B0400000000000000" pitchFamily="50" charset="-128"/>
                <a:ea typeface="BIZ UDPゴシック" panose="020B0400000000000000" pitchFamily="50" charset="-128"/>
                <a:cs typeface="メイリオ" pitchFamily="50" charset="-128"/>
              </a:rPr>
              <a:t>再委託先が複数あるときは、別途、表を追加すること。</a:t>
            </a:r>
          </a:p>
        </p:txBody>
      </p:sp>
      <p:sp>
        <p:nvSpPr>
          <p:cNvPr id="7" name="AutoShape 3">
            <a:extLst>
              <a:ext uri="{FF2B5EF4-FFF2-40B4-BE49-F238E27FC236}">
                <a16:creationId xmlns:a16="http://schemas.microsoft.com/office/drawing/2014/main" id="{2127E897-BC54-4C98-AB81-353819349C5B}"/>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sp>
        <p:nvSpPr>
          <p:cNvPr id="8" name="スライド番号プレースホルダー 7">
            <a:extLst>
              <a:ext uri="{FF2B5EF4-FFF2-40B4-BE49-F238E27FC236}">
                <a16:creationId xmlns:a16="http://schemas.microsoft.com/office/drawing/2014/main" id="{B3BA3903-DB2E-DD34-B1E9-4FFCE0B4E328}"/>
              </a:ext>
            </a:extLst>
          </p:cNvPr>
          <p:cNvSpPr>
            <a:spLocks noGrp="1"/>
          </p:cNvSpPr>
          <p:nvPr>
            <p:ph type="sldNum" sz="quarter" idx="11"/>
          </p:nvPr>
        </p:nvSpPr>
        <p:spPr/>
        <p:txBody>
          <a:bodyPr/>
          <a:lstStyle/>
          <a:p>
            <a:fld id="{FB3508C7-2FE0-4945-9CBD-863E05F850D2}" type="slidenum">
              <a:rPr lang="ja-JP" altLang="en-US" smtClean="0"/>
              <a:pPr/>
              <a:t>11</a:t>
            </a:fld>
            <a:endParaRPr lang="ja-JP" altLang="en-US" dirty="0"/>
          </a:p>
        </p:txBody>
      </p:sp>
    </p:spTree>
    <p:extLst>
      <p:ext uri="{BB962C8B-B14F-4D97-AF65-F5344CB8AC3E}">
        <p14:creationId xmlns:p14="http://schemas.microsoft.com/office/powerpoint/2010/main" val="814220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b="1" dirty="0">
                <a:solidFill>
                  <a:schemeClr val="tx2"/>
                </a:solidFill>
                <a:latin typeface="BIZ UDPゴシック" panose="020B0400000000000000" pitchFamily="50" charset="-128"/>
                <a:ea typeface="BIZ UDPゴシック" panose="020B0400000000000000" pitchFamily="50" charset="-128"/>
              </a:rPr>
              <a:t>４</a:t>
            </a:r>
            <a:r>
              <a:rPr lang="en-US" altLang="ja-JP" b="1" dirty="0">
                <a:solidFill>
                  <a:schemeClr val="tx2"/>
                </a:solidFill>
                <a:latin typeface="BIZ UDPゴシック" panose="020B0400000000000000" pitchFamily="50" charset="-128"/>
                <a:ea typeface="BIZ UDPゴシック" panose="020B0400000000000000" pitchFamily="50" charset="-128"/>
              </a:rPr>
              <a:t>.</a:t>
            </a:r>
            <a:r>
              <a:rPr lang="ja-JP" altLang="en-US" b="1" dirty="0">
                <a:solidFill>
                  <a:schemeClr val="tx2"/>
                </a:solidFill>
                <a:latin typeface="BIZ UDPゴシック" panose="020B0400000000000000" pitchFamily="50" charset="-128"/>
                <a:ea typeface="BIZ UDPゴシック" panose="020B0400000000000000" pitchFamily="50" charset="-128"/>
              </a:rPr>
              <a:t>実績の有無</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E2EE21E3-5782-4FA4-8C8D-7996DAA54DD2}"/>
              </a:ext>
            </a:extLst>
          </p:cNvPr>
          <p:cNvGraphicFramePr>
            <a:graphicFrameLocks noGrp="1"/>
          </p:cNvGraphicFramePr>
          <p:nvPr>
            <p:extLst>
              <p:ext uri="{D42A27DB-BD31-4B8C-83A1-F6EECF244321}">
                <p14:modId xmlns:p14="http://schemas.microsoft.com/office/powerpoint/2010/main" val="1378276589"/>
              </p:ext>
            </p:extLst>
          </p:nvPr>
        </p:nvGraphicFramePr>
        <p:xfrm>
          <a:off x="272480" y="807361"/>
          <a:ext cx="9361040" cy="939399"/>
        </p:xfrm>
        <a:graphic>
          <a:graphicData uri="http://schemas.openxmlformats.org/drawingml/2006/table">
            <a:tbl>
              <a:tblPr/>
              <a:tblGrid>
                <a:gridCol w="9361040">
                  <a:extLst>
                    <a:ext uri="{9D8B030D-6E8A-4147-A177-3AD203B41FA5}">
                      <a16:colId xmlns:a16="http://schemas.microsoft.com/office/drawing/2014/main" val="20000"/>
                    </a:ext>
                  </a:extLst>
                </a:gridCol>
              </a:tblGrid>
              <a:tr h="0">
                <a:tc>
                  <a:txBody>
                    <a:bodyPr/>
                    <a:lstStyle/>
                    <a:p>
                      <a:pPr lvl="0">
                        <a:lnSpc>
                          <a:spcPct val="110000"/>
                        </a:lnSpc>
                        <a:defRPr/>
                      </a:pPr>
                      <a:r>
                        <a:rPr lang="ja-JP"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rPr>
                        <a:t>○過去に同様又は類似の業務を実施（受託）した経験の有無</a:t>
                      </a: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43363">
                <a:tc>
                  <a:txBody>
                    <a:bodyPr/>
                    <a:lstStyle/>
                    <a:p>
                      <a:pPr marL="0" lvl="0" indent="0" algn="l">
                        <a:lnSpc>
                          <a:spcPct val="130000"/>
                        </a:lnSpc>
                        <a:spcAft>
                          <a:spcPts val="1200"/>
                        </a:spcAft>
                        <a:buFont typeface="Arial" panose="020B0604020202020204" pitchFamily="34" charset="0"/>
                        <a:buNone/>
                        <a:defRPr/>
                      </a:pPr>
                      <a:r>
                        <a:rPr lang="ja-JP" altLang="en-US" sz="1400" dirty="0">
                          <a:solidFill>
                            <a:schemeClr val="tx1"/>
                          </a:solidFill>
                          <a:latin typeface="BIZ UDPゴシック" panose="020B0400000000000000" pitchFamily="50" charset="-128"/>
                          <a:ea typeface="BIZ UDPゴシック" panose="020B0400000000000000" pitchFamily="50" charset="-128"/>
                        </a:rPr>
                        <a:t>・過去に同様又は類似の業務を実施（受託）した経験の有無について記載すること。</a:t>
                      </a:r>
                      <a:br>
                        <a:rPr lang="en-US" altLang="ja-JP" sz="1400" dirty="0">
                          <a:solidFill>
                            <a:schemeClr val="tx1"/>
                          </a:solidFill>
                          <a:latin typeface="BIZ UDPゴシック" panose="020B0400000000000000" pitchFamily="50" charset="-128"/>
                          <a:ea typeface="BIZ UDPゴシック" panose="020B0400000000000000" pitchFamily="50" charset="-128"/>
                        </a:rPr>
                      </a:br>
                      <a:r>
                        <a:rPr lang="ja-JP" altLang="en-US" sz="1400" dirty="0">
                          <a:solidFill>
                            <a:schemeClr val="tx1"/>
                          </a:solidFill>
                          <a:latin typeface="BIZ UDPゴシック" panose="020B0400000000000000" pitchFamily="50" charset="-128"/>
                          <a:ea typeface="BIZ UDPゴシック" panose="020B0400000000000000" pitchFamily="50" charset="-128"/>
                        </a:rPr>
                        <a:t>・実施（受託）経験がある場合は概要（内容、規模、成果等）について記載すること。</a:t>
                      </a: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 name="表 1"/>
          <p:cNvGraphicFramePr>
            <a:graphicFrameLocks noGrp="1"/>
          </p:cNvGraphicFramePr>
          <p:nvPr>
            <p:extLst>
              <p:ext uri="{D42A27DB-BD31-4B8C-83A1-F6EECF244321}">
                <p14:modId xmlns:p14="http://schemas.microsoft.com/office/powerpoint/2010/main" val="1073988221"/>
              </p:ext>
            </p:extLst>
          </p:nvPr>
        </p:nvGraphicFramePr>
        <p:xfrm>
          <a:off x="272480" y="1916936"/>
          <a:ext cx="9361040" cy="4568924"/>
        </p:xfrm>
        <a:graphic>
          <a:graphicData uri="http://schemas.openxmlformats.org/drawingml/2006/table">
            <a:tbl>
              <a:tblPr/>
              <a:tblGrid>
                <a:gridCol w="9361040">
                  <a:extLst>
                    <a:ext uri="{9D8B030D-6E8A-4147-A177-3AD203B41FA5}">
                      <a16:colId xmlns:a16="http://schemas.microsoft.com/office/drawing/2014/main" val="2298011317"/>
                    </a:ext>
                  </a:extLst>
                </a:gridCol>
              </a:tblGrid>
              <a:tr h="4568924">
                <a:tc>
                  <a:txBody>
                    <a:bodyPr/>
                    <a:lstStyle/>
                    <a:p>
                      <a:pPr algn="l"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72000" marR="72000" marT="36000" marB="3600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8948283"/>
                  </a:ext>
                </a:extLst>
              </a:tr>
            </a:tbl>
          </a:graphicData>
        </a:graphic>
      </p:graphicFrame>
      <p:sp>
        <p:nvSpPr>
          <p:cNvPr id="6" name="AutoShape 3">
            <a:extLst>
              <a:ext uri="{FF2B5EF4-FFF2-40B4-BE49-F238E27FC236}">
                <a16:creationId xmlns:a16="http://schemas.microsoft.com/office/drawing/2014/main" id="{2127E897-BC54-4C98-AB81-353819349C5B}"/>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sp>
        <p:nvSpPr>
          <p:cNvPr id="7" name="スライド番号プレースホルダー 6">
            <a:extLst>
              <a:ext uri="{FF2B5EF4-FFF2-40B4-BE49-F238E27FC236}">
                <a16:creationId xmlns:a16="http://schemas.microsoft.com/office/drawing/2014/main" id="{77894EF0-932B-F6E4-DC57-11CB338DDFBE}"/>
              </a:ext>
            </a:extLst>
          </p:cNvPr>
          <p:cNvSpPr>
            <a:spLocks noGrp="1"/>
          </p:cNvSpPr>
          <p:nvPr>
            <p:ph type="sldNum" sz="quarter" idx="11"/>
          </p:nvPr>
        </p:nvSpPr>
        <p:spPr/>
        <p:txBody>
          <a:bodyPr/>
          <a:lstStyle/>
          <a:p>
            <a:fld id="{FB3508C7-2FE0-4945-9CBD-863E05F850D2}" type="slidenum">
              <a:rPr lang="ja-JP" altLang="en-US" smtClean="0"/>
              <a:pPr/>
              <a:t>12</a:t>
            </a:fld>
            <a:endParaRPr lang="ja-JP" altLang="en-US" dirty="0"/>
          </a:p>
        </p:txBody>
      </p:sp>
    </p:spTree>
    <p:extLst>
      <p:ext uri="{BB962C8B-B14F-4D97-AF65-F5344CB8AC3E}">
        <p14:creationId xmlns:p14="http://schemas.microsoft.com/office/powerpoint/2010/main" val="39865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b="1" dirty="0">
                <a:solidFill>
                  <a:schemeClr val="tx2"/>
                </a:solidFill>
                <a:latin typeface="BIZ UDPゴシック" panose="020B0400000000000000" pitchFamily="50" charset="-128"/>
                <a:ea typeface="BIZ UDPゴシック" panose="020B0400000000000000" pitchFamily="50" charset="-128"/>
              </a:rPr>
              <a:t>５</a:t>
            </a:r>
            <a:r>
              <a:rPr lang="en-US" altLang="zh-CN" b="1" dirty="0">
                <a:solidFill>
                  <a:schemeClr val="tx2"/>
                </a:solidFill>
                <a:latin typeface="BIZ UDPゴシック" panose="020B0400000000000000" pitchFamily="50" charset="-128"/>
                <a:ea typeface="BIZ UDPゴシック" panose="020B0400000000000000" pitchFamily="50" charset="-128"/>
              </a:rPr>
              <a:t>.</a:t>
            </a:r>
            <a:r>
              <a:rPr lang="ja-JP" altLang="en-US" b="1" dirty="0">
                <a:solidFill>
                  <a:schemeClr val="tx2"/>
                </a:solidFill>
                <a:latin typeface="BIZ UDPゴシック" panose="020B0400000000000000" pitchFamily="50" charset="-128"/>
                <a:ea typeface="BIZ UDPゴシック" panose="020B0400000000000000" pitchFamily="50" charset="-128"/>
              </a:rPr>
              <a:t>見積価格</a:t>
            </a:r>
            <a:endParaRPr kumimoji="1" lang="ja-JP" altLang="en-US" b="1" dirty="0">
              <a:solidFill>
                <a:schemeClr val="tx2"/>
              </a:solidFill>
              <a:latin typeface="BIZ UDPゴシック" panose="020B0400000000000000" pitchFamily="50" charset="-128"/>
              <a:ea typeface="BIZ UDPゴシック" panose="020B0400000000000000" pitchFamily="50" charset="-128"/>
            </a:endParaRPr>
          </a:p>
        </p:txBody>
      </p:sp>
      <p:graphicFrame>
        <p:nvGraphicFramePr>
          <p:cNvPr id="9" name="Group 55">
            <a:extLst>
              <a:ext uri="{FF2B5EF4-FFF2-40B4-BE49-F238E27FC236}">
                <a16:creationId xmlns:a16="http://schemas.microsoft.com/office/drawing/2014/main" id="{E2EE21E3-5782-4FA4-8C8D-7996DAA54DD2}"/>
              </a:ext>
            </a:extLst>
          </p:cNvPr>
          <p:cNvGraphicFramePr>
            <a:graphicFrameLocks noGrp="1"/>
          </p:cNvGraphicFramePr>
          <p:nvPr>
            <p:extLst>
              <p:ext uri="{D42A27DB-BD31-4B8C-83A1-F6EECF244321}">
                <p14:modId xmlns:p14="http://schemas.microsoft.com/office/powerpoint/2010/main" val="3483551640"/>
              </p:ext>
            </p:extLst>
          </p:nvPr>
        </p:nvGraphicFramePr>
        <p:xfrm>
          <a:off x="170329" y="291357"/>
          <a:ext cx="9463191" cy="1184389"/>
        </p:xfrm>
        <a:graphic>
          <a:graphicData uri="http://schemas.openxmlformats.org/drawingml/2006/table">
            <a:tbl>
              <a:tblPr/>
              <a:tblGrid>
                <a:gridCol w="9463191">
                  <a:extLst>
                    <a:ext uri="{9D8B030D-6E8A-4147-A177-3AD203B41FA5}">
                      <a16:colId xmlns:a16="http://schemas.microsoft.com/office/drawing/2014/main" val="20000"/>
                    </a:ext>
                  </a:extLst>
                </a:gridCol>
              </a:tblGrid>
              <a:tr h="0">
                <a:tc>
                  <a:txBody>
                    <a:bodyPr/>
                    <a:lstStyle/>
                    <a:p>
                      <a:pPr lvl="0">
                        <a:lnSpc>
                          <a:spcPct val="110000"/>
                        </a:lnSpc>
                        <a:defRPr/>
                      </a:pPr>
                      <a:endParaRPr lang="zh-CN" altLang="en-US" sz="2000" b="1" dirty="0">
                        <a:solidFill>
                          <a:schemeClr val="tx2"/>
                        </a:solidFill>
                        <a:latin typeface="BIZ UDPゴシック" panose="020B0400000000000000" pitchFamily="50" charset="-128"/>
                        <a:ea typeface="BIZ UDPゴシック" panose="020B0400000000000000" pitchFamily="50" charset="-128"/>
                        <a:cs typeface="メイリオ" pitchFamily="50" charset="-128"/>
                      </a:endParaRPr>
                    </a:p>
                  </a:txBody>
                  <a:tcPr marL="0" marR="0" marT="0" marB="108000" horzOverflow="overflow">
                    <a:lnL w="762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6024">
                <a:tc>
                  <a:txBody>
                    <a:bodyPr/>
                    <a:lstStyle/>
                    <a:p>
                      <a:pPr lvl="0" algn="just">
                        <a:lnSpc>
                          <a:spcPct val="130000"/>
                        </a:lnSpc>
                        <a:spcAft>
                          <a:spcPts val="0"/>
                        </a:spcAft>
                        <a:defRPr/>
                      </a:pPr>
                      <a:r>
                        <a:rPr lang="ja-JP" altLang="en-US" sz="1400" dirty="0">
                          <a:solidFill>
                            <a:schemeClr val="tx1"/>
                          </a:solidFill>
                          <a:latin typeface="BIZ UDPゴシック" panose="020B0400000000000000" pitchFamily="50" charset="-128"/>
                          <a:ea typeface="BIZ UDPゴシック" panose="020B0400000000000000" pitchFamily="50" charset="-128"/>
                          <a:cs typeface="メイリオ" pitchFamily="50" charset="-128"/>
                        </a:rPr>
                        <a:t>一括計上ではなく、第三者による客観的な判断が可能な積上げ方式により、必要となる経費について見積もったものとし、研修実施に係る人数単価、固定費用、人件費、旅費、宿泊費、資料代（作成費・使用料等含む）その他の分類毎に内訳を明記すること。</a:t>
                      </a:r>
                      <a:endParaRPr lang="en-US" altLang="ja-JP" sz="1400" dirty="0">
                        <a:solidFill>
                          <a:schemeClr val="tx1"/>
                        </a:solidFill>
                        <a:latin typeface="BIZ UDPゴシック" panose="020B0400000000000000" pitchFamily="50" charset="-128"/>
                        <a:ea typeface="BIZ UDPゴシック" panose="020B0400000000000000" pitchFamily="50" charset="-128"/>
                        <a:cs typeface="メイリオ" pitchFamily="50" charset="-128"/>
                      </a:endParaRPr>
                    </a:p>
                  </a:txBody>
                  <a:tcPr marL="216000" marR="0" marT="0" marB="0" horzOverflow="overflow">
                    <a:lnL w="63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399543412"/>
              </p:ext>
            </p:extLst>
          </p:nvPr>
        </p:nvGraphicFramePr>
        <p:xfrm>
          <a:off x="170329" y="1604708"/>
          <a:ext cx="9463191" cy="4895244"/>
        </p:xfrm>
        <a:graphic>
          <a:graphicData uri="http://schemas.openxmlformats.org/drawingml/2006/table">
            <a:tbl>
              <a:tblPr/>
              <a:tblGrid>
                <a:gridCol w="1479177">
                  <a:extLst>
                    <a:ext uri="{9D8B030D-6E8A-4147-A177-3AD203B41FA5}">
                      <a16:colId xmlns:a16="http://schemas.microsoft.com/office/drawing/2014/main" val="1930885304"/>
                    </a:ext>
                  </a:extLst>
                </a:gridCol>
                <a:gridCol w="7984014">
                  <a:extLst>
                    <a:ext uri="{9D8B030D-6E8A-4147-A177-3AD203B41FA5}">
                      <a16:colId xmlns:a16="http://schemas.microsoft.com/office/drawing/2014/main" val="3613708817"/>
                    </a:ext>
                  </a:extLst>
                </a:gridCol>
              </a:tblGrid>
              <a:tr h="513579">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内容</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見積価格 （税込）</a:t>
                      </a:r>
                      <a:endParaRPr lang="en-US" altLang="ja-JP"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17526992"/>
                  </a:ext>
                </a:extLst>
              </a:tr>
              <a:tr h="1109841">
                <a:tc>
                  <a:txBody>
                    <a:bodyPr/>
                    <a:lstStyle/>
                    <a:p>
                      <a:pPr algn="ctr" fontAlgn="t"/>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ＤＸ推進リーダー</a:t>
                      </a:r>
                      <a:endParaRPr lang="en-US" altLang="ja-JP" sz="1200" b="0" i="0" u="none" strike="noStrike" dirty="0">
                        <a:solidFill>
                          <a:srgbClr val="000000"/>
                        </a:solidFill>
                        <a:effectLst/>
                        <a:latin typeface="BIZ UDPゴシック" panose="020B0400000000000000" pitchFamily="50" charset="-128"/>
                        <a:ea typeface="BIZ UDPゴシック" panose="020B0400000000000000" pitchFamily="50" charset="-128"/>
                      </a:endParaRPr>
                    </a:p>
                    <a:p>
                      <a:pPr algn="ctr" fontAlgn="t"/>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研修</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4510920"/>
                  </a:ext>
                </a:extLst>
              </a:tr>
              <a:tr h="838852">
                <a:tc>
                  <a:txBody>
                    <a:bodyPr/>
                    <a:lstStyle/>
                    <a:p>
                      <a:pPr algn="ctr" fontAlgn="t"/>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キックオフセミナー</a:t>
                      </a:r>
                      <a:endParaRPr lang="en-US" altLang="ja-JP" sz="1200" b="0" i="0" u="none" strike="noStrike" dirty="0">
                        <a:solidFill>
                          <a:srgbClr val="000000"/>
                        </a:solidFill>
                        <a:effectLst/>
                        <a:latin typeface="BIZ UDPゴシック" panose="020B0400000000000000" pitchFamily="50" charset="-128"/>
                        <a:ea typeface="BIZ UDPゴシック" panose="020B0400000000000000" pitchFamily="50" charset="-128"/>
                      </a:endParaRPr>
                    </a:p>
                    <a:p>
                      <a:pPr algn="ctr" fontAlgn="t"/>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成果報告会</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1099810"/>
                  </a:ext>
                </a:extLst>
              </a:tr>
              <a:tr h="1044847">
                <a:tc>
                  <a:txBody>
                    <a:bodyPr/>
                    <a:lstStyle/>
                    <a:p>
                      <a:pPr algn="ctr" fontAlgn="t"/>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ヘルプデスク</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1183985"/>
                  </a:ext>
                </a:extLst>
              </a:tr>
              <a:tr h="605927">
                <a:tc>
                  <a:txBody>
                    <a:bodyPr/>
                    <a:lstStyle/>
                    <a:p>
                      <a:pPr algn="ctr" fontAlgn="t"/>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その他</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7063644"/>
                  </a:ext>
                </a:extLst>
              </a:tr>
              <a:tr h="782198">
                <a:tc>
                  <a:txBody>
                    <a:bodyPr/>
                    <a:lstStyle/>
                    <a:p>
                      <a:pPr algn="ctr" fontAlgn="t"/>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合計額　（税込）</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997" marR="4997" marT="49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0182063"/>
                  </a:ext>
                </a:extLst>
              </a:tr>
            </a:tbl>
          </a:graphicData>
        </a:graphic>
      </p:graphicFrame>
      <p:sp>
        <p:nvSpPr>
          <p:cNvPr id="6" name="AutoShape 3">
            <a:extLst>
              <a:ext uri="{FF2B5EF4-FFF2-40B4-BE49-F238E27FC236}">
                <a16:creationId xmlns:a16="http://schemas.microsoft.com/office/drawing/2014/main" id="{2127E897-BC54-4C98-AB81-353819349C5B}"/>
              </a:ext>
            </a:extLst>
          </p:cNvPr>
          <p:cNvSpPr>
            <a:spLocks noChangeArrowheads="1"/>
          </p:cNvSpPr>
          <p:nvPr/>
        </p:nvSpPr>
        <p:spPr bwMode="gray">
          <a:xfrm>
            <a:off x="7739926" y="67824"/>
            <a:ext cx="1893594" cy="491449"/>
          </a:xfrm>
          <a:prstGeom prst="roundRect">
            <a:avLst>
              <a:gd name="adj" fmla="val 0"/>
            </a:avLst>
          </a:prstGeom>
          <a:solidFill>
            <a:schemeClr val="bg1">
              <a:lumMod val="95000"/>
            </a:schemeClr>
          </a:solidFill>
          <a:ln w="6350">
            <a:solidFill>
              <a:schemeClr val="tx1"/>
            </a:solidFill>
          </a:ln>
          <a:effectLst/>
        </p:spPr>
        <p:txBody>
          <a:bodyPr wrap="square" lIns="251999" tIns="144000" rIns="251999" bIns="108000" anchor="ctr" anchorCtr="0">
            <a:spAutoFit/>
          </a:bodyPr>
          <a:lstStyle/>
          <a:p>
            <a:pPr lvl="0" algn="ctr">
              <a:lnSpc>
                <a:spcPct val="110000"/>
              </a:lnSpc>
            </a:pPr>
            <a:r>
              <a:rPr lang="ja-JP" altLang="en-US" sz="1400" dirty="0">
                <a:latin typeface="BIZ UDPゴシック" panose="020B0400000000000000" pitchFamily="50" charset="-128"/>
                <a:ea typeface="BIZ UDPゴシック" panose="020B0400000000000000" pitchFamily="50" charset="-128"/>
                <a:cs typeface="メイリオ" pitchFamily="50" charset="-128"/>
              </a:rPr>
              <a:t>事業者別記号</a:t>
            </a:r>
            <a:r>
              <a:rPr lang="en-US" altLang="ja-JP" sz="1400" dirty="0">
                <a:latin typeface="BIZ UDPゴシック" panose="020B0400000000000000" pitchFamily="50" charset="-128"/>
                <a:ea typeface="BIZ UDPゴシック" panose="020B0400000000000000" pitchFamily="50" charset="-128"/>
                <a:cs typeface="メイリオ" pitchFamily="50" charset="-128"/>
              </a:rPr>
              <a:t>:</a:t>
            </a:r>
            <a:r>
              <a:rPr lang="ja-JP" altLang="en-US" sz="1400" dirty="0">
                <a:latin typeface="BIZ UDPゴシック" panose="020B0400000000000000" pitchFamily="50" charset="-128"/>
                <a:ea typeface="BIZ UDPゴシック" panose="020B0400000000000000" pitchFamily="50" charset="-128"/>
                <a:cs typeface="メイリオ" pitchFamily="50" charset="-128"/>
              </a:rPr>
              <a:t>〇</a:t>
            </a:r>
            <a:endParaRPr lang="en-US" altLang="ja-JP" sz="1400" dirty="0">
              <a:latin typeface="BIZ UDPゴシック" panose="020B0400000000000000" pitchFamily="50" charset="-128"/>
              <a:ea typeface="BIZ UDPゴシック" panose="020B0400000000000000" pitchFamily="50" charset="-128"/>
              <a:cs typeface="メイリオ" pitchFamily="50" charset="-128"/>
            </a:endParaRPr>
          </a:p>
        </p:txBody>
      </p:sp>
      <p:sp>
        <p:nvSpPr>
          <p:cNvPr id="4" name="テキスト ボックス 3"/>
          <p:cNvSpPr txBox="1"/>
          <p:nvPr/>
        </p:nvSpPr>
        <p:spPr>
          <a:xfrm>
            <a:off x="7991517" y="3725645"/>
            <a:ext cx="1632962" cy="261610"/>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小計：</a:t>
            </a:r>
          </a:p>
        </p:txBody>
      </p:sp>
      <p:sp>
        <p:nvSpPr>
          <p:cNvPr id="11" name="テキスト ボックス 10"/>
          <p:cNvSpPr txBox="1"/>
          <p:nvPr/>
        </p:nvSpPr>
        <p:spPr>
          <a:xfrm>
            <a:off x="7991517" y="5428182"/>
            <a:ext cx="1632962" cy="261610"/>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小計：</a:t>
            </a:r>
          </a:p>
        </p:txBody>
      </p:sp>
      <p:sp>
        <p:nvSpPr>
          <p:cNvPr id="12" name="テキスト ボックス 11"/>
          <p:cNvSpPr txBox="1"/>
          <p:nvPr/>
        </p:nvSpPr>
        <p:spPr>
          <a:xfrm>
            <a:off x="8000558" y="6170861"/>
            <a:ext cx="1632962" cy="261610"/>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小計：</a:t>
            </a:r>
          </a:p>
        </p:txBody>
      </p:sp>
      <p:sp>
        <p:nvSpPr>
          <p:cNvPr id="8" name="テキスト ボックス 7">
            <a:extLst>
              <a:ext uri="{FF2B5EF4-FFF2-40B4-BE49-F238E27FC236}">
                <a16:creationId xmlns:a16="http://schemas.microsoft.com/office/drawing/2014/main" id="{ADA01C8C-92C2-2E49-5EF7-2C9C33CDD49E}"/>
              </a:ext>
            </a:extLst>
          </p:cNvPr>
          <p:cNvSpPr txBox="1"/>
          <p:nvPr/>
        </p:nvSpPr>
        <p:spPr>
          <a:xfrm>
            <a:off x="8000696" y="4517027"/>
            <a:ext cx="1632962" cy="261610"/>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小計：</a:t>
            </a:r>
          </a:p>
        </p:txBody>
      </p:sp>
      <p:sp>
        <p:nvSpPr>
          <p:cNvPr id="10" name="テキスト ボックス 9">
            <a:extLst>
              <a:ext uri="{FF2B5EF4-FFF2-40B4-BE49-F238E27FC236}">
                <a16:creationId xmlns:a16="http://schemas.microsoft.com/office/drawing/2014/main" id="{38FAAB69-A03D-BDB0-240D-ED4F91AF2C52}"/>
              </a:ext>
            </a:extLst>
          </p:cNvPr>
          <p:cNvSpPr txBox="1"/>
          <p:nvPr/>
        </p:nvSpPr>
        <p:spPr>
          <a:xfrm>
            <a:off x="8009875" y="2895708"/>
            <a:ext cx="1632962" cy="261610"/>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小計：</a:t>
            </a:r>
          </a:p>
        </p:txBody>
      </p:sp>
      <p:sp>
        <p:nvSpPr>
          <p:cNvPr id="13" name="スライド番号プレースホルダー 12">
            <a:extLst>
              <a:ext uri="{FF2B5EF4-FFF2-40B4-BE49-F238E27FC236}">
                <a16:creationId xmlns:a16="http://schemas.microsoft.com/office/drawing/2014/main" id="{6EBBA29C-078B-0944-DA87-B5F9BD8666A1}"/>
              </a:ext>
            </a:extLst>
          </p:cNvPr>
          <p:cNvSpPr>
            <a:spLocks noGrp="1"/>
          </p:cNvSpPr>
          <p:nvPr>
            <p:ph type="sldNum" sz="quarter" idx="11"/>
          </p:nvPr>
        </p:nvSpPr>
        <p:spPr/>
        <p:txBody>
          <a:bodyPr/>
          <a:lstStyle/>
          <a:p>
            <a:fld id="{FB3508C7-2FE0-4945-9CBD-863E05F850D2}" type="slidenum">
              <a:rPr lang="ja-JP" altLang="en-US" smtClean="0"/>
              <a:pPr/>
              <a:t>13</a:t>
            </a:fld>
            <a:endParaRPr lang="ja-JP" altLang="en-US" dirty="0"/>
          </a:p>
        </p:txBody>
      </p:sp>
    </p:spTree>
    <p:extLst>
      <p:ext uri="{BB962C8B-B14F-4D97-AF65-F5344CB8AC3E}">
        <p14:creationId xmlns:p14="http://schemas.microsoft.com/office/powerpoint/2010/main" val="3018296576"/>
      </p:ext>
    </p:extLst>
  </p:cSld>
  <p:clrMapOvr>
    <a:masterClrMapping/>
  </p:clrMapOvr>
</p:sld>
</file>

<file path=ppt/theme/theme1.xml><?xml version="1.0" encoding="utf-8"?>
<a:theme xmlns:a="http://schemas.openxmlformats.org/drawingml/2006/main" name="presentation-design-2022-a4">
  <a:themeElements>
    <a:clrScheme name="presentation-design-2022">
      <a:dk1>
        <a:srgbClr val="333333"/>
      </a:dk1>
      <a:lt1>
        <a:srgbClr val="FFFFFF"/>
      </a:lt1>
      <a:dk2>
        <a:srgbClr val="0071BC"/>
      </a:dk2>
      <a:lt2>
        <a:srgbClr val="E2F1FA"/>
      </a:lt2>
      <a:accent1>
        <a:srgbClr val="00215D"/>
      </a:accent1>
      <a:accent2>
        <a:srgbClr val="0071BC"/>
      </a:accent2>
      <a:accent3>
        <a:srgbClr val="FF5050"/>
      </a:accent3>
      <a:accent4>
        <a:srgbClr val="FF8F86"/>
      </a:accent4>
      <a:accent5>
        <a:srgbClr val="E7E7EA"/>
      </a:accent5>
      <a:accent6>
        <a:srgbClr val="B5B5B8"/>
      </a:accent6>
      <a:hlink>
        <a:srgbClr val="0071BC"/>
      </a:hlink>
      <a:folHlink>
        <a:srgbClr val="00215D"/>
      </a:folHlink>
    </a:clrScheme>
    <a:fontScheme name="PowerPoint Design">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6350">
          <a:solidFill>
            <a:schemeClr val="tx1"/>
          </a:solidFill>
        </a:ln>
        <a:effectLst/>
      </a:spPr>
      <a:bodyPr rot="0" spcFirstLastPara="0" vertOverflow="overflow" horzOverflow="overflow" vert="horz" wrap="square" lIns="108000" tIns="108000" rIns="108000" bIns="90000" numCol="1" spcCol="0" rtlCol="0" fromWordArt="0" anchor="ctr" anchorCtr="0" forceAA="0" compatLnSpc="1">
        <a:prstTxWarp prst="textNoShape">
          <a:avLst/>
        </a:prstTxWarp>
        <a:spAutoFit/>
      </a:bodyPr>
      <a:lstStyle>
        <a:defPPr algn="just">
          <a:lnSpc>
            <a:spcPct val="140000"/>
          </a:lnSpc>
          <a:spcBef>
            <a:spcPct val="0"/>
          </a:spcBef>
          <a:spcAft>
            <a:spcPts val="600"/>
          </a:spcAft>
          <a:defRPr kumimoji="1" sz="1600" dirty="0" smtClean="0">
            <a:solidFill>
              <a:srgbClr val="4D4D4D"/>
            </a:solidFill>
            <a:latin typeface="メイリオ" pitchFamily="50" charset="-128"/>
            <a:ea typeface="メイリオ" pitchFamily="50" charset="-128"/>
            <a:cs typeface="メイリオ" pitchFamily="50"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design-2020" id="{67081F9E-F15A-499D-BDA3-679F9C409731}" vid="{909AA7B6-7290-4C48-A745-8CDC3955E6F7}"/>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1734</TotalTime>
  <Words>967</Words>
  <Application>Microsoft Office PowerPoint</Application>
  <PresentationFormat>A4 210 x 297 mm</PresentationFormat>
  <Paragraphs>179</Paragraphs>
  <Slides>13</Slides>
  <Notes>13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13</vt:i4>
      </vt:variant>
    </vt:vector>
  </HeadingPairs>
  <TitlesOfParts>
    <vt:vector size="19" baseType="lpstr">
      <vt:lpstr>BIZ UDPゴシック</vt:lpstr>
      <vt:lpstr>Zapf Dingbats</vt:lpstr>
      <vt:lpstr>メイリオ</vt:lpstr>
      <vt:lpstr>游ゴシック</vt:lpstr>
      <vt:lpstr>Arial</vt:lpstr>
      <vt:lpstr>presentation-design-2022-a4</vt:lpstr>
      <vt:lpstr>1.企画提案内容</vt:lpstr>
      <vt:lpstr>1.企画提案内容</vt:lpstr>
      <vt:lpstr>1.企画提案内容</vt:lpstr>
      <vt:lpstr>1.企画提案内容</vt:lpstr>
      <vt:lpstr>1.企画提案内容</vt:lpstr>
      <vt:lpstr>1.企画提案内容</vt:lpstr>
      <vt:lpstr>1.企画提案内容</vt:lpstr>
      <vt:lpstr>２.業務遂行能力</vt:lpstr>
      <vt:lpstr>２.業務遂行能力</vt:lpstr>
      <vt:lpstr>３.業務実施体制</vt:lpstr>
      <vt:lpstr>3.業務実施体制</vt:lpstr>
      <vt:lpstr>４.実績の有無</vt:lpstr>
      <vt:lpstr>５.見積価格</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SG12610のC20-1385</dc:creator>
  <cp:lastModifiedBy>松良　聡子</cp:lastModifiedBy>
  <cp:revision>145</cp:revision>
  <dcterms:created xsi:type="dcterms:W3CDTF">2023-01-19T04:32:18Z</dcterms:created>
  <dcterms:modified xsi:type="dcterms:W3CDTF">2026-02-18T08:52:39Z</dcterms:modified>
</cp:coreProperties>
</file>