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3881" y="427545"/>
            <a:ext cx="61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6</a:t>
            </a:r>
            <a:r>
              <a:rPr lang="ja-JP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血液検査結果から分かること</a:t>
            </a:r>
            <a:endParaRPr lang="ja-JP" altLang="ja-JP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374474" y="796877"/>
            <a:ext cx="6120000" cy="527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①糖代謝について（</a:t>
            </a:r>
            <a:r>
              <a:rPr lang="en-US" altLang="ja-JP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HbA1</a:t>
            </a: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ｃ）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この検査で分かること➡過去１～２ヶ月間の血糖の状態を知ることができます。</a:t>
            </a:r>
          </a:p>
        </p:txBody>
      </p:sp>
      <p:grpSp>
        <p:nvGrpSpPr>
          <p:cNvPr id="54" name="グループ化 53"/>
          <p:cNvGrpSpPr/>
          <p:nvPr/>
        </p:nvGrpSpPr>
        <p:grpSpPr>
          <a:xfrm>
            <a:off x="1340358" y="1538413"/>
            <a:ext cx="4396739" cy="1184277"/>
            <a:chOff x="0" y="-60893"/>
            <a:chExt cx="4396971" cy="1184843"/>
          </a:xfrm>
        </p:grpSpPr>
        <p:sp>
          <p:nvSpPr>
            <p:cNvPr id="55" name="テキスト ボックス 5"/>
            <p:cNvSpPr txBox="1"/>
            <p:nvPr/>
          </p:nvSpPr>
          <p:spPr>
            <a:xfrm>
              <a:off x="237506" y="130629"/>
              <a:ext cx="3645535" cy="32004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血糖が高い状態が続くと、糖尿病へ進行します。</a:t>
              </a:r>
            </a:p>
          </p:txBody>
        </p:sp>
        <p:sp>
          <p:nvSpPr>
            <p:cNvPr id="56" name="テキスト ボックス 9"/>
            <p:cNvSpPr txBox="1"/>
            <p:nvPr/>
          </p:nvSpPr>
          <p:spPr>
            <a:xfrm>
              <a:off x="285008" y="558141"/>
              <a:ext cx="3645535" cy="54610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香川県は糖尿病患者さんが多い県です！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皆</a:t>
              </a:r>
              <a:r>
                <a:rPr lang="ja-JP" altLang="en-US" sz="1050" kern="10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さん今</a:t>
              </a: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からしっかり気を付けて生活しましょう。</a:t>
              </a: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0" y="0"/>
              <a:ext cx="4145915" cy="1123950"/>
            </a:xfrm>
            <a:prstGeom prst="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" panose="020F0502020204030204"/>
                <a:ea typeface="ＭＳ 明朝" panose="02020609040205080304" pitchFamily="17" charset="-128"/>
                <a:cs typeface="+mn-cs"/>
              </a:endParaRPr>
            </a:p>
          </p:txBody>
        </p:sp>
        <p:pic>
          <p:nvPicPr>
            <p:cNvPr id="58" name="図 57" descr="C:\Users\C14-1703\Documents\安岐のデスクトップにあったもの。整理する\12.イラスト\ぽっちゃり（男の子）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746" y="-60893"/>
              <a:ext cx="844225" cy="116513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9" name="テキスト ボックス 329751"/>
          <p:cNvSpPr txBox="1"/>
          <p:nvPr/>
        </p:nvSpPr>
        <p:spPr>
          <a:xfrm>
            <a:off x="1237097" y="2853257"/>
            <a:ext cx="941070" cy="25908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 defTabSz="914400"/>
            <a:r>
              <a:rPr 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＜参考値＞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264403"/>
              </p:ext>
            </p:extLst>
          </p:nvPr>
        </p:nvGraphicFramePr>
        <p:xfrm>
          <a:off x="1237097" y="3089190"/>
          <a:ext cx="4500000" cy="464040"/>
        </p:xfrm>
        <a:graphic>
          <a:graphicData uri="http://schemas.openxmlformats.org/drawingml/2006/table">
            <a:tbl>
              <a:tblPr firstRow="1" firstCol="1" bandRow="1"/>
              <a:tblGrid>
                <a:gridCol w="900000">
                  <a:extLst>
                    <a:ext uri="{9D8B030D-6E8A-4147-A177-3AD203B41FA5}">
                      <a16:colId xmlns:a16="http://schemas.microsoft.com/office/drawing/2014/main" val="126669160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48686855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95388985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1501114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658390274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50" kern="10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低値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50" kern="10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正常値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50" kern="10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境界域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高値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68873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HbA1c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（％）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4.7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以下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4.8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5.5</a:t>
                      </a:r>
                      <a:endParaRPr lang="ja-JP" sz="1050" kern="1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5.6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5.9</a:t>
                      </a:r>
                      <a:endParaRPr lang="ja-JP" sz="1050" kern="1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6.0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以上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4983959"/>
                  </a:ext>
                </a:extLst>
              </a:tr>
            </a:tbl>
          </a:graphicData>
        </a:graphic>
      </p:graphicFrame>
      <p:sp>
        <p:nvSpPr>
          <p:cNvPr id="60" name="正方形/長方形 59"/>
          <p:cNvSpPr/>
          <p:nvPr/>
        </p:nvSpPr>
        <p:spPr>
          <a:xfrm>
            <a:off x="499442" y="3919730"/>
            <a:ext cx="6120000" cy="280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1" kern="10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②血中脂質</a:t>
            </a: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について（総ｺﾚｽﾃﾛｰﾙ、</a:t>
            </a:r>
            <a:r>
              <a:rPr lang="en-US" altLang="ja-JP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HDL</a:t>
            </a: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ｺﾚｽﾃﾛｰﾙ、</a:t>
            </a:r>
            <a:r>
              <a:rPr lang="en-US" altLang="ja-JP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LDL</a:t>
            </a: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ｺﾚｽﾃﾛｰﾙ、中性脂肪）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3093962" y="4341342"/>
            <a:ext cx="3080153" cy="1337025"/>
            <a:chOff x="0" y="95002"/>
            <a:chExt cx="2821940" cy="1337609"/>
          </a:xfrm>
        </p:grpSpPr>
        <p:sp>
          <p:nvSpPr>
            <p:cNvPr id="78" name="テキスト ボックス 22"/>
            <p:cNvSpPr txBox="1"/>
            <p:nvPr/>
          </p:nvSpPr>
          <p:spPr>
            <a:xfrm>
              <a:off x="164951" y="212075"/>
              <a:ext cx="1294319" cy="486544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100" dirty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HDL</a:t>
              </a:r>
              <a:r>
                <a:rPr lang="ja-JP" altLang="en-US" sz="1200" b="1" kern="100" dirty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コレステロール</a:t>
              </a:r>
            </a:p>
          </p:txBody>
        </p:sp>
        <p:grpSp>
          <p:nvGrpSpPr>
            <p:cNvPr id="79" name="グループ化 78"/>
            <p:cNvGrpSpPr/>
            <p:nvPr/>
          </p:nvGrpSpPr>
          <p:grpSpPr>
            <a:xfrm>
              <a:off x="0" y="95002"/>
              <a:ext cx="2821940" cy="1337609"/>
              <a:chOff x="0" y="0"/>
              <a:chExt cx="2821940" cy="1337609"/>
            </a:xfrm>
          </p:grpSpPr>
          <p:sp>
            <p:nvSpPr>
              <p:cNvPr id="80" name="テキスト ボックス 24"/>
              <p:cNvSpPr txBox="1"/>
              <p:nvPr/>
            </p:nvSpPr>
            <p:spPr>
              <a:xfrm>
                <a:off x="132575" y="360344"/>
                <a:ext cx="2546494" cy="97726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050" kern="100" dirty="0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余分なコレステロールを回収する善玉コレステロール。</a:t>
                </a:r>
              </a:p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050" kern="100" dirty="0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運動不足、肥満などが原因で数値が低くなる。</a:t>
                </a:r>
              </a:p>
            </p:txBody>
          </p:sp>
          <p:sp>
            <p:nvSpPr>
              <p:cNvPr id="109" name="正方形/長方形 108"/>
              <p:cNvSpPr/>
              <p:nvPr/>
            </p:nvSpPr>
            <p:spPr>
              <a:xfrm>
                <a:off x="0" y="0"/>
                <a:ext cx="2821940" cy="1164130"/>
              </a:xfrm>
              <a:prstGeom prst="rect">
                <a:avLst/>
              </a:prstGeom>
              <a:noFill/>
              <a:ln w="28575" cap="flat" cmpd="sng" algn="ctr">
                <a:solidFill>
                  <a:srgbClr val="FFC000"/>
                </a:solidFill>
                <a:prstDash val="dash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</p:grpSp>
      </p:grpSp>
      <p:grpSp>
        <p:nvGrpSpPr>
          <p:cNvPr id="62" name="グループ化 61"/>
          <p:cNvGrpSpPr/>
          <p:nvPr/>
        </p:nvGrpSpPr>
        <p:grpSpPr>
          <a:xfrm>
            <a:off x="945757" y="5576156"/>
            <a:ext cx="2529205" cy="1439886"/>
            <a:chOff x="0" y="71253"/>
            <a:chExt cx="2270234" cy="1440862"/>
          </a:xfrm>
        </p:grpSpPr>
        <p:sp>
          <p:nvSpPr>
            <p:cNvPr id="74" name="テキスト ボックス 27"/>
            <p:cNvSpPr txBox="1"/>
            <p:nvPr/>
          </p:nvSpPr>
          <p:spPr>
            <a:xfrm>
              <a:off x="83286" y="228037"/>
              <a:ext cx="1249865" cy="55966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100" dirty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LDL</a:t>
              </a:r>
              <a:r>
                <a:rPr lang="ja-JP" altLang="en-US" sz="1200" b="1" kern="100" dirty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コレステロール</a:t>
              </a:r>
            </a:p>
          </p:txBody>
        </p:sp>
        <p:grpSp>
          <p:nvGrpSpPr>
            <p:cNvPr id="75" name="グループ化 74"/>
            <p:cNvGrpSpPr/>
            <p:nvPr/>
          </p:nvGrpSpPr>
          <p:grpSpPr>
            <a:xfrm>
              <a:off x="0" y="71253"/>
              <a:ext cx="2270234" cy="1440862"/>
              <a:chOff x="0" y="1"/>
              <a:chExt cx="2270234" cy="1440862"/>
            </a:xfrm>
          </p:grpSpPr>
          <p:sp>
            <p:nvSpPr>
              <p:cNvPr id="76" name="テキスト ボックス 29"/>
              <p:cNvSpPr txBox="1"/>
              <p:nvPr/>
            </p:nvSpPr>
            <p:spPr>
              <a:xfrm>
                <a:off x="85079" y="471218"/>
                <a:ext cx="2173225" cy="96964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050" kern="100" dirty="0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全身にコレステロールを運ぶ悪玉コレステロール。</a:t>
                </a:r>
              </a:p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050" kern="100" dirty="0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増えすぎると動脈硬化の原因になる</a:t>
                </a: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" panose="02040604050505020304" pitchFamily="18" charset="0"/>
                    <a:ea typeface="游ゴシック" panose="020B0400000000000000" pitchFamily="50" charset="-128"/>
                    <a:cs typeface="Times New Roman" panose="02020603050405020304" pitchFamily="18" charset="0"/>
                  </a:rPr>
                  <a:t>。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正方形/長方形 76"/>
              <p:cNvSpPr/>
              <p:nvPr/>
            </p:nvSpPr>
            <p:spPr>
              <a:xfrm>
                <a:off x="0" y="1"/>
                <a:ext cx="2270234" cy="1128651"/>
              </a:xfrm>
              <a:prstGeom prst="rect">
                <a:avLst/>
              </a:prstGeom>
              <a:noFill/>
              <a:ln w="28575" cap="flat" cmpd="sng" algn="ctr">
                <a:solidFill>
                  <a:srgbClr val="FFC000"/>
                </a:solidFill>
                <a:prstDash val="dash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</p:grpSp>
      </p:grpSp>
      <p:grpSp>
        <p:nvGrpSpPr>
          <p:cNvPr id="63" name="グループ化 62"/>
          <p:cNvGrpSpPr/>
          <p:nvPr/>
        </p:nvGrpSpPr>
        <p:grpSpPr>
          <a:xfrm>
            <a:off x="957823" y="4340996"/>
            <a:ext cx="2195196" cy="1245376"/>
            <a:chOff x="0" y="0"/>
            <a:chExt cx="2196264" cy="1246450"/>
          </a:xfrm>
        </p:grpSpPr>
        <p:sp>
          <p:nvSpPr>
            <p:cNvPr id="70" name="テキスト ボックス 329728"/>
            <p:cNvSpPr txBox="1"/>
            <p:nvPr/>
          </p:nvSpPr>
          <p:spPr>
            <a:xfrm>
              <a:off x="128447" y="116646"/>
              <a:ext cx="1706245" cy="28448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200" b="1" kern="100" dirty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総コレステロール（</a:t>
              </a:r>
              <a:r>
                <a:rPr lang="en-US" sz="1200" b="1" kern="100" dirty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TC</a:t>
              </a:r>
              <a:r>
                <a:rPr lang="ja-JP" altLang="en-US" sz="1200" b="1" kern="100" dirty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）</a:t>
              </a:r>
            </a:p>
          </p:txBody>
        </p:sp>
        <p:sp>
          <p:nvSpPr>
            <p:cNvPr id="71" name="テキスト ボックス 329729"/>
            <p:cNvSpPr txBox="1"/>
            <p:nvPr/>
          </p:nvSpPr>
          <p:spPr>
            <a:xfrm>
              <a:off x="128447" y="415235"/>
              <a:ext cx="1899920" cy="83121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増えすぎると動脈硬化（血管</a:t>
              </a:r>
              <a:r>
                <a:rPr lang="ja-JP" altLang="en-US" sz="1050" kern="10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が硬くなる</a:t>
              </a: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こと）を進行させる。</a:t>
              </a: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0" y="0"/>
              <a:ext cx="2078719" cy="1140413"/>
            </a:xfrm>
            <a:prstGeom prst="rect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" panose="020F0502020204030204"/>
                <a:ea typeface="ＭＳ 明朝" panose="02020609040205080304" pitchFamily="17" charset="-128"/>
                <a:cs typeface="+mn-cs"/>
              </a:endParaRPr>
            </a:p>
          </p:txBody>
        </p:sp>
        <p:pic>
          <p:nvPicPr>
            <p:cNvPr id="73" name="図 72" descr="C:\Users\C14-1703\Documents\安岐のデスクトップにあったもの。整理する\12.イラスト\どろどろになった不健康な血液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279870">
              <a:off x="1443154" y="717311"/>
              <a:ext cx="753110" cy="48069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4" name="グループ化 63"/>
          <p:cNvGrpSpPr/>
          <p:nvPr/>
        </p:nvGrpSpPr>
        <p:grpSpPr>
          <a:xfrm>
            <a:off x="3534652" y="5576071"/>
            <a:ext cx="2716530" cy="1520346"/>
            <a:chOff x="0" y="-47524"/>
            <a:chExt cx="2908173" cy="1521689"/>
          </a:xfrm>
        </p:grpSpPr>
        <p:sp>
          <p:nvSpPr>
            <p:cNvPr id="65" name="テキスト ボックス 329736"/>
            <p:cNvSpPr txBox="1"/>
            <p:nvPr/>
          </p:nvSpPr>
          <p:spPr>
            <a:xfrm>
              <a:off x="99632" y="423875"/>
              <a:ext cx="2559092" cy="105029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動脈硬化の発症、進行にも関係する。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高カロリー食品の過度の飲食、肥満によって数値が高くなる。</a:t>
              </a:r>
            </a:p>
          </p:txBody>
        </p:sp>
        <p:grpSp>
          <p:nvGrpSpPr>
            <p:cNvPr id="66" name="グループ化 65"/>
            <p:cNvGrpSpPr/>
            <p:nvPr/>
          </p:nvGrpSpPr>
          <p:grpSpPr>
            <a:xfrm>
              <a:off x="0" y="-47524"/>
              <a:ext cx="2821940" cy="1152678"/>
              <a:chOff x="0" y="-47524"/>
              <a:chExt cx="2821940" cy="1152678"/>
            </a:xfrm>
          </p:grpSpPr>
          <p:sp>
            <p:nvSpPr>
              <p:cNvPr id="68" name="テキスト ボックス 329739"/>
              <p:cNvSpPr txBox="1"/>
              <p:nvPr/>
            </p:nvSpPr>
            <p:spPr>
              <a:xfrm>
                <a:off x="99632" y="120445"/>
                <a:ext cx="1262072" cy="28403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b="1" kern="100" dirty="0">
                    <a:solidFill>
                      <a:prstClr val="black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中性脂肪（</a:t>
                </a:r>
                <a:r>
                  <a:rPr lang="en-US" sz="1200" b="1" kern="100" dirty="0">
                    <a:solidFill>
                      <a:prstClr val="black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TG</a:t>
                </a:r>
                <a:r>
                  <a:rPr lang="ja-JP" altLang="en-US" sz="1200" b="1" kern="100" dirty="0">
                    <a:solidFill>
                      <a:prstClr val="black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）</a:t>
                </a:r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0" y="-47524"/>
                <a:ext cx="2821940" cy="1152678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</p:grpSp>
        <p:pic>
          <p:nvPicPr>
            <p:cNvPr id="67" name="図 66" descr="C:\Users\C14-1703\Documents\安岐のデスクトップにあったもの。整理する\12.イラスト\血栓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661927">
              <a:off x="1845809" y="653784"/>
              <a:ext cx="1062364" cy="67849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0" name="テキスト ボックス 329751"/>
          <p:cNvSpPr txBox="1"/>
          <p:nvPr/>
        </p:nvSpPr>
        <p:spPr>
          <a:xfrm>
            <a:off x="1247595" y="7016042"/>
            <a:ext cx="941070" cy="25908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 defTabSz="914400"/>
            <a:r>
              <a:rPr 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＜参考値＞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663881"/>
              </p:ext>
            </p:extLst>
          </p:nvPr>
        </p:nvGraphicFramePr>
        <p:xfrm>
          <a:off x="1179475" y="7286837"/>
          <a:ext cx="4896485" cy="1500780"/>
        </p:xfrm>
        <a:graphic>
          <a:graphicData uri="http://schemas.openxmlformats.org/drawingml/2006/table">
            <a:tbl>
              <a:tblPr firstRow="1" firstCol="1" bandRow="1"/>
              <a:tblGrid>
                <a:gridCol w="1224280">
                  <a:extLst>
                    <a:ext uri="{9D8B030D-6E8A-4147-A177-3AD203B41FA5}">
                      <a16:colId xmlns:a16="http://schemas.microsoft.com/office/drawing/2014/main" val="1094186738"/>
                    </a:ext>
                  </a:extLst>
                </a:gridCol>
                <a:gridCol w="1151890">
                  <a:extLst>
                    <a:ext uri="{9D8B030D-6E8A-4147-A177-3AD203B41FA5}">
                      <a16:colId xmlns:a16="http://schemas.microsoft.com/office/drawing/2014/main" val="3503122405"/>
                    </a:ext>
                  </a:extLst>
                </a:gridCol>
                <a:gridCol w="1296035">
                  <a:extLst>
                    <a:ext uri="{9D8B030D-6E8A-4147-A177-3AD203B41FA5}">
                      <a16:colId xmlns:a16="http://schemas.microsoft.com/office/drawing/2014/main" val="532086860"/>
                    </a:ext>
                  </a:extLst>
                </a:gridCol>
                <a:gridCol w="1224280">
                  <a:extLst>
                    <a:ext uri="{9D8B030D-6E8A-4147-A177-3AD203B41FA5}">
                      <a16:colId xmlns:a16="http://schemas.microsoft.com/office/drawing/2014/main" val="1589486749"/>
                    </a:ext>
                  </a:extLst>
                </a:gridCol>
              </a:tblGrid>
              <a:tr h="16023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脂質（</a:t>
                      </a:r>
                      <a:r>
                        <a:rPr lang="en-US" altLang="ja-JP" sz="1050" kern="10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mg/</a:t>
                      </a:r>
                      <a:r>
                        <a:rPr lang="en-US" altLang="ja-JP" sz="1050" kern="100" dirty="0" err="1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dL</a:t>
                      </a:r>
                      <a:r>
                        <a:rPr lang="ja-JP" altLang="en-US" sz="1050" kern="10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低値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正常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高値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4590524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中性脂肪（</a:t>
                      </a: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TG</a:t>
                      </a: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）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空腹時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149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空腹時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119)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150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以上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空腹時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以上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126738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LDL</a:t>
                      </a: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ｺﾚｽﾃﾛｰﾙ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130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境界域は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130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139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140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以上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657889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HDL</a:t>
                      </a: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ｺﾚｽﾃﾛｰﾙ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99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以上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920415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総ｺﾚｽﾃﾛｰﾙ（</a:t>
                      </a: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TC</a:t>
                      </a: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）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219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220</a:t>
                      </a: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以上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386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153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280</Words>
  <Application>Microsoft Office PowerPoint</Application>
  <PresentationFormat>画面に合わせる (4:3)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明朝</vt:lpstr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2021-11-10T05:29:12Z</dcterms:created>
  <dcterms:modified xsi:type="dcterms:W3CDTF">2021-11-10T05:29:17Z</dcterms:modified>
</cp:coreProperties>
</file>